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97" r:id="rId2"/>
  </p:sldMasterIdLst>
  <p:notesMasterIdLst>
    <p:notesMasterId r:id="rId45"/>
  </p:notesMasterIdLst>
  <p:handoutMasterIdLst>
    <p:handoutMasterId r:id="rId46"/>
  </p:handoutMasterIdLst>
  <p:sldIdLst>
    <p:sldId id="295" r:id="rId3"/>
    <p:sldId id="298" r:id="rId4"/>
    <p:sldId id="300" r:id="rId5"/>
    <p:sldId id="302" r:id="rId6"/>
    <p:sldId id="304" r:id="rId7"/>
    <p:sldId id="790" r:id="rId8"/>
    <p:sldId id="306" r:id="rId9"/>
    <p:sldId id="307" r:id="rId10"/>
    <p:sldId id="659" r:id="rId11"/>
    <p:sldId id="308" r:id="rId12"/>
    <p:sldId id="311" r:id="rId13"/>
    <p:sldId id="316" r:id="rId14"/>
    <p:sldId id="791" r:id="rId15"/>
    <p:sldId id="313" r:id="rId16"/>
    <p:sldId id="315" r:id="rId17"/>
    <p:sldId id="318" r:id="rId18"/>
    <p:sldId id="793" r:id="rId19"/>
    <p:sldId id="792" r:id="rId20"/>
    <p:sldId id="782" r:id="rId21"/>
    <p:sldId id="320" r:id="rId22"/>
    <p:sldId id="938" r:id="rId23"/>
    <p:sldId id="323" r:id="rId24"/>
    <p:sldId id="324" r:id="rId25"/>
    <p:sldId id="326" r:id="rId26"/>
    <p:sldId id="328" r:id="rId27"/>
    <p:sldId id="329" r:id="rId28"/>
    <p:sldId id="331" r:id="rId29"/>
    <p:sldId id="333" r:id="rId30"/>
    <p:sldId id="332" r:id="rId31"/>
    <p:sldId id="335" r:id="rId32"/>
    <p:sldId id="336" r:id="rId33"/>
    <p:sldId id="337" r:id="rId34"/>
    <p:sldId id="339" r:id="rId35"/>
    <p:sldId id="892" r:id="rId36"/>
    <p:sldId id="930" r:id="rId37"/>
    <p:sldId id="931" r:id="rId38"/>
    <p:sldId id="933" r:id="rId39"/>
    <p:sldId id="934" r:id="rId40"/>
    <p:sldId id="935" r:id="rId41"/>
    <p:sldId id="936" r:id="rId42"/>
    <p:sldId id="937" r:id="rId43"/>
    <p:sldId id="932" r:id="rId44"/>
  </p:sldIdLst>
  <p:sldSz cx="9144000" cy="6858000" type="screen4x3"/>
  <p:notesSz cx="6934200" cy="92329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8" autoAdjust="0"/>
    <p:restoredTop sz="94304" autoAdjust="0"/>
  </p:normalViewPr>
  <p:slideViewPr>
    <p:cSldViewPr>
      <p:cViewPr varScale="1">
        <p:scale>
          <a:sx n="75" d="100"/>
          <a:sy n="75" d="100"/>
        </p:scale>
        <p:origin x="5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varScale="1">
        <p:scale>
          <a:sx n="79" d="100"/>
          <a:sy n="79" d="100"/>
        </p:scale>
        <p:origin x="-426" y="-7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7/18/21</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7/18/21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31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42B9E1-0921-4A6C-B014-512E9FE56E2C}" type="slidenum">
              <a:rPr lang="en-US" smtClean="0"/>
              <a:pPr/>
              <a:t>1</a:t>
            </a:fld>
            <a:endParaRPr lang="en-US" dirty="0"/>
          </a:p>
        </p:txBody>
      </p:sp>
    </p:spTree>
    <p:extLst>
      <p:ext uri="{BB962C8B-B14F-4D97-AF65-F5344CB8AC3E}">
        <p14:creationId xmlns:p14="http://schemas.microsoft.com/office/powerpoint/2010/main" val="129459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a:latin typeface="Tahoma" pitchFamily="34" charset="0"/>
                <a:cs typeface="Tahoma" pitchFamily="34" charset="0"/>
              </a:rPr>
              <a:t>ASK:</a:t>
            </a:r>
            <a:r>
              <a:rPr lang="en-US" altLang="en-US" dirty="0">
                <a:latin typeface="Tahoma" pitchFamily="34" charset="0"/>
                <a:cs typeface="Tahoma" pitchFamily="34" charset="0"/>
              </a:rPr>
              <a:t> What are the safety considerations in fueling a boat</a:t>
            </a: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At the fuel dock?</a:t>
            </a:r>
            <a:endParaRPr lang="en-US" altLang="en-US" dirty="0">
              <a:cs typeface="Times New Roman" pitchFamily="18" charset="0"/>
            </a:endParaRP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At a gas station?</a:t>
            </a:r>
            <a:endParaRPr lang="en-US" altLang="en-US" dirty="0">
              <a:cs typeface="Times New Roman" pitchFamily="18" charset="0"/>
            </a:endParaRP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Using portable gas tanks?</a:t>
            </a:r>
          </a:p>
          <a:p>
            <a:pPr eaLnBrk="1" hangingPunct="1"/>
            <a:r>
              <a:rPr lang="en-US" altLang="en-US" dirty="0">
                <a:latin typeface="Tahoma" pitchFamily="34" charset="0"/>
                <a:cs typeface="Tahoma" pitchFamily="34" charset="0"/>
              </a:rPr>
              <a:t>Be sure to close windows, ports, and doors to keep fuel vapors from settling inside</a:t>
            </a:r>
            <a:r>
              <a:rPr lang="en-US" altLang="en-US" baseline="0" dirty="0">
                <a:latin typeface="Tahoma" pitchFamily="34" charset="0"/>
                <a:cs typeface="Tahoma" pitchFamily="34" charset="0"/>
              </a:rPr>
              <a:t> the vessel.  Vapors are heavier than air and will settle in the bilges.</a:t>
            </a:r>
            <a:endParaRPr lang="en-US" altLang="en-US" dirty="0">
              <a:cs typeface="Times New Roman" pitchFamily="18" charset="0"/>
            </a:endParaRPr>
          </a:p>
          <a:p>
            <a:endParaRPr lang="en-US" dirty="0"/>
          </a:p>
        </p:txBody>
      </p:sp>
      <p:sp>
        <p:nvSpPr>
          <p:cNvPr id="340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26EAE-9DBD-4E65-A2FE-E8B02566480A}" type="slidenum">
              <a:rPr lang="en-US" smtClean="0"/>
              <a:pPr/>
              <a:t>10</a:t>
            </a:fld>
            <a:endParaRPr lang="en-US" dirty="0"/>
          </a:p>
        </p:txBody>
      </p:sp>
    </p:spTree>
    <p:extLst>
      <p:ext uri="{BB962C8B-B14F-4D97-AF65-F5344CB8AC3E}">
        <p14:creationId xmlns:p14="http://schemas.microsoft.com/office/powerpoint/2010/main" val="294309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a:latin typeface="Tahoma" pitchFamily="34" charset="0"/>
                <a:cs typeface="Tahoma" pitchFamily="34" charset="0"/>
              </a:rPr>
              <a:t>ASK:</a:t>
            </a:r>
            <a:r>
              <a:rPr lang="en-US" altLang="en-US" dirty="0">
                <a:latin typeface="Tahoma" pitchFamily="34" charset="0"/>
                <a:cs typeface="Tahoma" pitchFamily="34" charset="0"/>
              </a:rPr>
              <a:t> What are the safety considerations in fueling a boat</a:t>
            </a: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At the fuel dock?</a:t>
            </a:r>
            <a:endParaRPr lang="en-US" altLang="en-US" dirty="0">
              <a:cs typeface="Times New Roman" pitchFamily="18" charset="0"/>
            </a:endParaRP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At a gas station?</a:t>
            </a:r>
            <a:endParaRPr lang="en-US" altLang="en-US" dirty="0">
              <a:cs typeface="Times New Roman" pitchFamily="18" charset="0"/>
            </a:endParaRPr>
          </a:p>
          <a:p>
            <a:pPr eaLnBrk="1" hangingPunct="1"/>
            <a:r>
              <a:rPr lang="en-US" altLang="en-US" dirty="0">
                <a:latin typeface="Tahoma" pitchFamily="34" charset="0"/>
                <a:cs typeface="Tahoma" pitchFamily="34" charset="0"/>
              </a:rPr>
              <a:t>o</a:t>
            </a:r>
            <a:r>
              <a:rPr lang="en-US" altLang="en-US" dirty="0">
                <a:latin typeface="Courier New" pitchFamily="49" charset="0"/>
                <a:cs typeface="Times New Roman" pitchFamily="18" charset="0"/>
              </a:rPr>
              <a:t>       </a:t>
            </a:r>
            <a:r>
              <a:rPr lang="en-US" altLang="en-US" dirty="0">
                <a:latin typeface="Times New Roman" pitchFamily="18" charset="0"/>
                <a:cs typeface="Times New Roman" pitchFamily="18" charset="0"/>
              </a:rPr>
              <a:t> </a:t>
            </a:r>
            <a:r>
              <a:rPr lang="en-US" altLang="en-US" dirty="0">
                <a:latin typeface="Tahoma" pitchFamily="34" charset="0"/>
                <a:cs typeface="Tahoma" pitchFamily="34" charset="0"/>
              </a:rPr>
              <a:t>Using portable gas tanks?</a:t>
            </a:r>
            <a:endParaRPr lang="en-US" altLang="en-US" dirty="0">
              <a:cs typeface="Times New Roman" pitchFamily="18" charset="0"/>
            </a:endParaRPr>
          </a:p>
          <a:p>
            <a:endParaRPr lang="en-US" dirty="0"/>
          </a:p>
        </p:txBody>
      </p:sp>
      <p:sp>
        <p:nvSpPr>
          <p:cNvPr id="342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5D63E-C345-45DF-9E8B-D211CE9AE768}" type="slidenum">
              <a:rPr lang="en-US" smtClean="0"/>
              <a:pPr/>
              <a:t>11</a:t>
            </a:fld>
            <a:endParaRPr lang="en-US" dirty="0"/>
          </a:p>
        </p:txBody>
      </p:sp>
    </p:spTree>
    <p:extLst>
      <p:ext uri="{BB962C8B-B14F-4D97-AF65-F5344CB8AC3E}">
        <p14:creationId xmlns:p14="http://schemas.microsoft.com/office/powerpoint/2010/main" val="190395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After</a:t>
            </a:r>
            <a:r>
              <a:rPr lang="en-US" baseline="0" dirty="0"/>
              <a:t> fueling be sore to OPEN windows, ports, and doors in order to air out the boat from any fuel vapors that made it inside, especially in the bilge.  If you have a blower, run the blower for at least 4 minutes.</a:t>
            </a:r>
            <a:endParaRPr lang="en-US" dirty="0"/>
          </a:p>
        </p:txBody>
      </p:sp>
      <p:sp>
        <p:nvSpPr>
          <p:cNvPr id="343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6A0F0-DBD6-498E-9993-70C9C346A76D}" type="slidenum">
              <a:rPr lang="en-US" smtClean="0"/>
              <a:pPr/>
              <a:t>12</a:t>
            </a:fld>
            <a:endParaRPr lang="en-US" dirty="0"/>
          </a:p>
        </p:txBody>
      </p:sp>
    </p:spTree>
    <p:extLst>
      <p:ext uri="{BB962C8B-B14F-4D97-AF65-F5344CB8AC3E}">
        <p14:creationId xmlns:p14="http://schemas.microsoft.com/office/powerpoint/2010/main" val="125516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a:t>
            </a:r>
            <a:r>
              <a:rPr lang="en-US" baseline="0" dirty="0"/>
              <a:t> the one-third rule.  Boaters always need to calculate their fuel use.  Use one-third of your fuel to get to where you’re going and one-third to get back.  Save one-third for emergencies.  Changes in tides and winds can mean using more fuel than anticipated.</a:t>
            </a:r>
            <a:endParaRPr lang="en-US" dirty="0"/>
          </a:p>
        </p:txBody>
      </p:sp>
      <p:sp>
        <p:nvSpPr>
          <p:cNvPr id="344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34EE7-184D-4F7F-B51B-970E86F6A8B7}" type="slidenum">
              <a:rPr lang="en-US" smtClean="0"/>
              <a:pPr/>
              <a:t>13</a:t>
            </a:fld>
            <a:endParaRPr lang="en-US" dirty="0"/>
          </a:p>
        </p:txBody>
      </p:sp>
    </p:spTree>
    <p:extLst>
      <p:ext uri="{BB962C8B-B14F-4D97-AF65-F5344CB8AC3E}">
        <p14:creationId xmlns:p14="http://schemas.microsoft.com/office/powerpoint/2010/main" val="116438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Always be sure to use your nose</a:t>
            </a:r>
            <a:r>
              <a:rPr lang="en-US" baseline="0" dirty="0"/>
              <a:t> and sniff for fuel vapor.  It is important to check carefully as your fuel tank is under your seat.  </a:t>
            </a:r>
            <a:endParaRPr lang="en-US" dirty="0"/>
          </a:p>
        </p:txBody>
      </p:sp>
      <p:sp>
        <p:nvSpPr>
          <p:cNvPr id="345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95358-CA21-4B9C-A9F0-27BD053F41E8}" type="slidenum">
              <a:rPr lang="en-US" smtClean="0"/>
              <a:pPr/>
              <a:t>14</a:t>
            </a:fld>
            <a:endParaRPr lang="en-US" dirty="0"/>
          </a:p>
        </p:txBody>
      </p:sp>
    </p:spTree>
    <p:extLst>
      <p:ext uri="{BB962C8B-B14F-4D97-AF65-F5344CB8AC3E}">
        <p14:creationId xmlns:p14="http://schemas.microsoft.com/office/powerpoint/2010/main" val="2363995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 PWC should always be aware of the one-third rule as well as any</a:t>
            </a:r>
            <a:r>
              <a:rPr lang="en-US" baseline="0" dirty="0"/>
              <a:t> vessel.</a:t>
            </a:r>
            <a:endParaRPr lang="en-US" dirty="0"/>
          </a:p>
        </p:txBody>
      </p:sp>
      <p:sp>
        <p:nvSpPr>
          <p:cNvPr id="346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83773-1B13-4878-AC84-DE4811993113}" type="slidenum">
              <a:rPr lang="en-US" smtClean="0"/>
              <a:pPr/>
              <a:t>15</a:t>
            </a:fld>
            <a:endParaRPr lang="en-US" dirty="0"/>
          </a:p>
        </p:txBody>
      </p:sp>
    </p:spTree>
    <p:extLst>
      <p:ext uri="{BB962C8B-B14F-4D97-AF65-F5344CB8AC3E}">
        <p14:creationId xmlns:p14="http://schemas.microsoft.com/office/powerpoint/2010/main" val="389355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a:t>Ask:</a:t>
            </a:r>
            <a:r>
              <a:rPr lang="en-US" altLang="en-US" dirty="0"/>
              <a:t> What is the right trailer and the right tow vehicle?</a:t>
            </a:r>
          </a:p>
          <a:p>
            <a:pPr eaLnBrk="1" hangingPunct="1"/>
            <a:endParaRPr lang="en-US" altLang="en-US" dirty="0"/>
          </a:p>
          <a:p>
            <a:pPr eaLnBrk="1" hangingPunct="1"/>
            <a:r>
              <a:rPr lang="en-US" altLang="en-US" b="1" dirty="0"/>
              <a:t>Ask:</a:t>
            </a:r>
            <a:r>
              <a:rPr lang="en-US" altLang="en-US" dirty="0"/>
              <a:t> Why is this an important safety item?</a:t>
            </a:r>
          </a:p>
          <a:p>
            <a:endParaRPr lang="en-US" dirty="0"/>
          </a:p>
        </p:txBody>
      </p:sp>
      <p:sp>
        <p:nvSpPr>
          <p:cNvPr id="347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5DA10-DC02-4FC8-AC09-88D2145CEFB0}" type="slidenum">
              <a:rPr lang="en-US" smtClean="0"/>
              <a:pPr/>
              <a:t>16</a:t>
            </a:fld>
            <a:endParaRPr lang="en-US" dirty="0"/>
          </a:p>
        </p:txBody>
      </p:sp>
    </p:spTree>
    <p:extLst>
      <p:ext uri="{BB962C8B-B14F-4D97-AF65-F5344CB8AC3E}">
        <p14:creationId xmlns:p14="http://schemas.microsoft.com/office/powerpoint/2010/main" val="297581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Make sure the class discusses vessel weight, vehicle towing capacity.</a:t>
            </a:r>
          </a:p>
          <a:p>
            <a:pPr eaLnBrk="1" hangingPunct="1"/>
            <a:r>
              <a:rPr lang="en-US" altLang="en-US" dirty="0"/>
              <a:t>Make sure to discuss that the trailer needs to be able to carry the weight of the boat as well as the engine(s), fuel and gear.  Tongue</a:t>
            </a:r>
            <a:r>
              <a:rPr lang="en-US" altLang="en-US" baseline="0" dirty="0"/>
              <a:t> weight on the trailer should be 10%.</a:t>
            </a:r>
            <a:endParaRPr lang="en-US" altLang="en-US" dirty="0"/>
          </a:p>
          <a:p>
            <a:endParaRPr lang="en-US" dirty="0"/>
          </a:p>
        </p:txBody>
      </p:sp>
      <p:sp>
        <p:nvSpPr>
          <p:cNvPr id="348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DF19E-82F2-4F35-A638-C95884DBDFDD}" type="slidenum">
              <a:rPr lang="en-US" smtClean="0"/>
              <a:pPr/>
              <a:t>17</a:t>
            </a:fld>
            <a:endParaRPr lang="en-US" dirty="0"/>
          </a:p>
        </p:txBody>
      </p:sp>
    </p:spTree>
    <p:extLst>
      <p:ext uri="{BB962C8B-B14F-4D97-AF65-F5344CB8AC3E}">
        <p14:creationId xmlns:p14="http://schemas.microsoft.com/office/powerpoint/2010/main" val="90227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the choice the class should make on this slide and why.</a:t>
            </a:r>
          </a:p>
        </p:txBody>
      </p:sp>
      <p:sp>
        <p:nvSpPr>
          <p:cNvPr id="349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7315D3-285E-44D5-8601-02D7EC8B3623}" type="slidenum">
              <a:rPr lang="en-US" smtClean="0"/>
              <a:pPr/>
              <a:t>18</a:t>
            </a:fld>
            <a:endParaRPr lang="en-US" dirty="0"/>
          </a:p>
        </p:txBody>
      </p:sp>
    </p:spTree>
    <p:extLst>
      <p:ext uri="{BB962C8B-B14F-4D97-AF65-F5344CB8AC3E}">
        <p14:creationId xmlns:p14="http://schemas.microsoft.com/office/powerpoint/2010/main" val="421704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Make sure the class discusses vessel weight, vehicle towing capacity.</a:t>
            </a:r>
          </a:p>
          <a:p>
            <a:pPr eaLnBrk="1" hangingPunct="1"/>
            <a:r>
              <a:rPr lang="en-US" altLang="en-US" dirty="0"/>
              <a:t>Make sure to discuss that the trailer needs to be able to carry the weight of the boat as well as the engine(s), fuel and gear</a:t>
            </a:r>
          </a:p>
          <a:p>
            <a:endParaRPr lang="en-US" dirty="0"/>
          </a:p>
        </p:txBody>
      </p:sp>
      <p:sp>
        <p:nvSpPr>
          <p:cNvPr id="350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5C48E5-40B2-4E90-A140-1B983127DAD4}" type="slidenum">
              <a:rPr lang="en-US" smtClean="0"/>
              <a:pPr/>
              <a:t>19</a:t>
            </a:fld>
            <a:endParaRPr lang="en-US" dirty="0"/>
          </a:p>
        </p:txBody>
      </p:sp>
    </p:spTree>
    <p:extLst>
      <p:ext uri="{BB962C8B-B14F-4D97-AF65-F5344CB8AC3E}">
        <p14:creationId xmlns:p14="http://schemas.microsoft.com/office/powerpoint/2010/main" val="12602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32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6ABEE1-2DF1-4EAE-90CD-49CE8E3CF87B}" type="slidenum">
              <a:rPr lang="en-US" smtClean="0"/>
              <a:pPr/>
              <a:t>2</a:t>
            </a:fld>
            <a:endParaRPr lang="en-US" dirty="0"/>
          </a:p>
        </p:txBody>
      </p:sp>
    </p:spTree>
    <p:extLst>
      <p:ext uri="{BB962C8B-B14F-4D97-AF65-F5344CB8AC3E}">
        <p14:creationId xmlns:p14="http://schemas.microsoft.com/office/powerpoint/2010/main" val="375783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Ball and Tongue must match.  Tongue</a:t>
            </a:r>
            <a:r>
              <a:rPr lang="en-US" baseline="0" dirty="0"/>
              <a:t> weight should be 10%.  In most states chains must be crossed for added safety to keep the tongue from dragging in cade the hitch uncouples.</a:t>
            </a:r>
            <a:endParaRPr lang="en-US" dirty="0"/>
          </a:p>
        </p:txBody>
      </p:sp>
      <p:sp>
        <p:nvSpPr>
          <p:cNvPr id="351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0B87F8-6948-4115-BA05-6D72CDC68748}" type="slidenum">
              <a:rPr lang="en-US" smtClean="0"/>
              <a:pPr/>
              <a:t>20</a:t>
            </a:fld>
            <a:endParaRPr lang="en-US" dirty="0"/>
          </a:p>
        </p:txBody>
      </p:sp>
    </p:spTree>
    <p:extLst>
      <p:ext uri="{BB962C8B-B14F-4D97-AF65-F5344CB8AC3E}">
        <p14:creationId xmlns:p14="http://schemas.microsoft.com/office/powerpoint/2010/main" val="1439515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52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735985-9A69-4B4A-9EE7-930231063A1E}" type="slidenum">
              <a:rPr lang="en-US" smtClean="0"/>
              <a:pPr/>
              <a:t>21</a:t>
            </a:fld>
            <a:endParaRPr lang="en-US" dirty="0"/>
          </a:p>
        </p:txBody>
      </p:sp>
    </p:spTree>
    <p:extLst>
      <p:ext uri="{BB962C8B-B14F-4D97-AF65-F5344CB8AC3E}">
        <p14:creationId xmlns:p14="http://schemas.microsoft.com/office/powerpoint/2010/main" val="240179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Responses should include:</a:t>
            </a:r>
          </a:p>
          <a:p>
            <a:pPr eaLnBrk="1" hangingPunct="1">
              <a:buFontTx/>
              <a:buChar char="•"/>
            </a:pPr>
            <a:r>
              <a:rPr lang="en-US" altLang="en-US" dirty="0"/>
              <a:t> Secure loose gear</a:t>
            </a:r>
          </a:p>
          <a:p>
            <a:pPr eaLnBrk="1" hangingPunct="1">
              <a:buFontTx/>
              <a:buChar char="•"/>
            </a:pPr>
            <a:r>
              <a:rPr lang="en-US" altLang="en-US" dirty="0"/>
              <a:t> Tie down the boat</a:t>
            </a:r>
          </a:p>
          <a:p>
            <a:pPr eaLnBrk="1" hangingPunct="1">
              <a:buFontTx/>
              <a:buChar char="•"/>
            </a:pPr>
            <a:r>
              <a:rPr lang="en-US" altLang="en-US" dirty="0"/>
              <a:t> Tilt and secure the engine</a:t>
            </a:r>
          </a:p>
          <a:p>
            <a:pPr eaLnBrk="1" hangingPunct="1">
              <a:buFontTx/>
              <a:buChar char="•"/>
            </a:pPr>
            <a:r>
              <a:rPr lang="en-US" altLang="en-US" dirty="0"/>
              <a:t> Inspect the hitch and safety chain</a:t>
            </a:r>
          </a:p>
          <a:p>
            <a:pPr eaLnBrk="1" hangingPunct="1">
              <a:buFontTx/>
              <a:buChar char="•"/>
            </a:pPr>
            <a:r>
              <a:rPr lang="en-US" altLang="en-US" dirty="0"/>
              <a:t> Trailer brakes</a:t>
            </a:r>
          </a:p>
          <a:p>
            <a:pPr eaLnBrk="1" hangingPunct="1">
              <a:buFontTx/>
              <a:buChar char="•"/>
            </a:pPr>
            <a:r>
              <a:rPr lang="en-US" altLang="en-US" dirty="0"/>
              <a:t> Lights</a:t>
            </a:r>
          </a:p>
          <a:p>
            <a:pPr eaLnBrk="1" hangingPunct="1">
              <a:buFontTx/>
              <a:buChar char="•"/>
            </a:pPr>
            <a:r>
              <a:rPr lang="en-US" altLang="en-US" dirty="0"/>
              <a:t> Bearings</a:t>
            </a:r>
          </a:p>
          <a:p>
            <a:pPr eaLnBrk="1" hangingPunct="1">
              <a:buFontTx/>
              <a:buChar char="•"/>
            </a:pPr>
            <a:r>
              <a:rPr lang="en-US" altLang="en-US" dirty="0"/>
              <a:t> Tire pressure</a:t>
            </a:r>
          </a:p>
          <a:p>
            <a:endParaRPr lang="en-US" dirty="0"/>
          </a:p>
        </p:txBody>
      </p:sp>
      <p:sp>
        <p:nvSpPr>
          <p:cNvPr id="353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048507-69F7-4C11-BE2F-F3F76474CDAF}" type="slidenum">
              <a:rPr lang="en-US" smtClean="0"/>
              <a:pPr/>
              <a:t>22</a:t>
            </a:fld>
            <a:endParaRPr lang="en-US" dirty="0"/>
          </a:p>
        </p:txBody>
      </p:sp>
    </p:spTree>
    <p:extLst>
      <p:ext uri="{BB962C8B-B14F-4D97-AF65-F5344CB8AC3E}">
        <p14:creationId xmlns:p14="http://schemas.microsoft.com/office/powerpoint/2010/main" val="290533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Discuss the safety importance of these bullet points</a:t>
            </a:r>
            <a:endParaRPr lang="en-US" dirty="0"/>
          </a:p>
        </p:txBody>
      </p:sp>
      <p:sp>
        <p:nvSpPr>
          <p:cNvPr id="354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D0945C-461F-4194-A41F-6D9A9D6379B6}" type="slidenum">
              <a:rPr lang="en-US" smtClean="0"/>
              <a:pPr/>
              <a:t>23</a:t>
            </a:fld>
            <a:endParaRPr lang="en-US" dirty="0"/>
          </a:p>
        </p:txBody>
      </p:sp>
    </p:spTree>
    <p:extLst>
      <p:ext uri="{BB962C8B-B14F-4D97-AF65-F5344CB8AC3E}">
        <p14:creationId xmlns:p14="http://schemas.microsoft.com/office/powerpoint/2010/main" val="2581942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Discuss the safety importance of these bullet points</a:t>
            </a:r>
            <a:endParaRPr lang="en-US" dirty="0"/>
          </a:p>
        </p:txBody>
      </p:sp>
      <p:sp>
        <p:nvSpPr>
          <p:cNvPr id="355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6C065D-0E8C-420D-BFFD-C206FDA6ED65}" type="slidenum">
              <a:rPr lang="en-US" smtClean="0"/>
              <a:pPr/>
              <a:t>24</a:t>
            </a:fld>
            <a:endParaRPr lang="en-US" dirty="0"/>
          </a:p>
        </p:txBody>
      </p:sp>
    </p:spTree>
    <p:extLst>
      <p:ext uri="{BB962C8B-B14F-4D97-AF65-F5344CB8AC3E}">
        <p14:creationId xmlns:p14="http://schemas.microsoft.com/office/powerpoint/2010/main" val="2049659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a:latin typeface="Tahoma" pitchFamily="34" charset="0"/>
                <a:cs typeface="Tahoma" pitchFamily="34" charset="0"/>
              </a:rPr>
              <a:t>Before</a:t>
            </a:r>
            <a:r>
              <a:rPr lang="en-US" altLang="en-US" dirty="0">
                <a:latin typeface="Tahoma" pitchFamily="34" charset="0"/>
                <a:cs typeface="Tahoma" pitchFamily="34" charset="0"/>
              </a:rPr>
              <a:t> the bullet points are activated,</a:t>
            </a:r>
          </a:p>
          <a:p>
            <a:pPr eaLnBrk="1" hangingPunct="1"/>
            <a:endParaRPr lang="en-US" altLang="en-US" dirty="0">
              <a:latin typeface="Tahoma" pitchFamily="34" charset="0"/>
              <a:cs typeface="Tahoma" pitchFamily="34" charset="0"/>
            </a:endParaRPr>
          </a:p>
          <a:p>
            <a:pPr eaLnBrk="1" hangingPunct="1"/>
            <a:r>
              <a:rPr lang="en-US" altLang="en-US" b="1" dirty="0">
                <a:latin typeface="Tahoma" pitchFamily="34" charset="0"/>
                <a:cs typeface="Tahoma" pitchFamily="34" charset="0"/>
              </a:rPr>
              <a:t>ASK:</a:t>
            </a:r>
            <a:r>
              <a:rPr lang="en-US" altLang="en-US" dirty="0">
                <a:latin typeface="Tahoma" pitchFamily="34" charset="0"/>
                <a:cs typeface="Tahoma" pitchFamily="34" charset="0"/>
              </a:rPr>
              <a:t> What steps would you go through before launching your boat from the trailer?</a:t>
            </a:r>
            <a:r>
              <a:rPr lang="en-US" altLang="en-US" dirty="0"/>
              <a:t> </a:t>
            </a:r>
          </a:p>
          <a:p>
            <a:endParaRPr lang="en-US" dirty="0"/>
          </a:p>
        </p:txBody>
      </p:sp>
      <p:sp>
        <p:nvSpPr>
          <p:cNvPr id="356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1AADE4-95CE-4C34-B41B-04C8562C6F76}" type="slidenum">
              <a:rPr lang="en-US" smtClean="0"/>
              <a:pPr/>
              <a:t>25</a:t>
            </a:fld>
            <a:endParaRPr lang="en-US" dirty="0"/>
          </a:p>
        </p:txBody>
      </p:sp>
    </p:spTree>
    <p:extLst>
      <p:ext uri="{BB962C8B-B14F-4D97-AF65-F5344CB8AC3E}">
        <p14:creationId xmlns:p14="http://schemas.microsoft.com/office/powerpoint/2010/main" val="22634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57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BDF12C-0C7B-4C78-B38C-0021614EA639}" type="slidenum">
              <a:rPr lang="en-US" smtClean="0"/>
              <a:pPr/>
              <a:t>26</a:t>
            </a:fld>
            <a:endParaRPr lang="en-US" dirty="0"/>
          </a:p>
        </p:txBody>
      </p:sp>
    </p:spTree>
    <p:extLst>
      <p:ext uri="{BB962C8B-B14F-4D97-AF65-F5344CB8AC3E}">
        <p14:creationId xmlns:p14="http://schemas.microsoft.com/office/powerpoint/2010/main" val="1498683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cs typeface="Times New Roman" pitchFamily="18" charset="0"/>
              </a:rPr>
              <a:t>Point out that there is a lot of tension on the winch straps and it’s wise to stay out of the direct line of them.</a:t>
            </a:r>
          </a:p>
          <a:p>
            <a:endParaRPr lang="en-US" dirty="0"/>
          </a:p>
        </p:txBody>
      </p:sp>
      <p:sp>
        <p:nvSpPr>
          <p:cNvPr id="358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CE1CB-884B-43DA-8CD7-85F93DF8A00B}" type="slidenum">
              <a:rPr lang="en-US" smtClean="0"/>
              <a:pPr/>
              <a:t>27</a:t>
            </a:fld>
            <a:endParaRPr lang="en-US" dirty="0"/>
          </a:p>
        </p:txBody>
      </p:sp>
    </p:spTree>
    <p:extLst>
      <p:ext uri="{BB962C8B-B14F-4D97-AF65-F5344CB8AC3E}">
        <p14:creationId xmlns:p14="http://schemas.microsoft.com/office/powerpoint/2010/main" val="282847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59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EA203-B49B-4B4C-A48F-F7450BBF6C4A}" type="slidenum">
              <a:rPr lang="en-US" smtClean="0"/>
              <a:pPr/>
              <a:t>28</a:t>
            </a:fld>
            <a:endParaRPr lang="en-US" dirty="0"/>
          </a:p>
        </p:txBody>
      </p:sp>
    </p:spTree>
    <p:extLst>
      <p:ext uri="{BB962C8B-B14F-4D97-AF65-F5344CB8AC3E}">
        <p14:creationId xmlns:p14="http://schemas.microsoft.com/office/powerpoint/2010/main" val="370855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0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91D8D3-52D0-4909-99B9-A1406B32C88A}" type="slidenum">
              <a:rPr lang="en-US" smtClean="0"/>
              <a:pPr/>
              <a:t>29</a:t>
            </a:fld>
            <a:endParaRPr lang="en-US" dirty="0"/>
          </a:p>
        </p:txBody>
      </p:sp>
    </p:spTree>
    <p:extLst>
      <p:ext uri="{BB962C8B-B14F-4D97-AF65-F5344CB8AC3E}">
        <p14:creationId xmlns:p14="http://schemas.microsoft.com/office/powerpoint/2010/main" val="357710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 the objectives of the chapter.</a:t>
            </a:r>
          </a:p>
        </p:txBody>
      </p:sp>
      <p:sp>
        <p:nvSpPr>
          <p:cNvPr id="333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B05435-0DB3-4C1C-AF69-3D3E0A1C4228}" type="slidenum">
              <a:rPr lang="en-US" smtClean="0"/>
              <a:pPr/>
              <a:t>3</a:t>
            </a:fld>
            <a:endParaRPr lang="en-US" dirty="0"/>
          </a:p>
        </p:txBody>
      </p:sp>
    </p:spTree>
    <p:extLst>
      <p:ext uri="{BB962C8B-B14F-4D97-AF65-F5344CB8AC3E}">
        <p14:creationId xmlns:p14="http://schemas.microsoft.com/office/powerpoint/2010/main" val="3508040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1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637747-1FA4-4952-AC21-35FB05503C89}" type="slidenum">
              <a:rPr lang="en-US" smtClean="0"/>
              <a:pPr/>
              <a:t>30</a:t>
            </a:fld>
            <a:endParaRPr lang="en-US" dirty="0"/>
          </a:p>
        </p:txBody>
      </p:sp>
    </p:spTree>
    <p:extLst>
      <p:ext uri="{BB962C8B-B14F-4D97-AF65-F5344CB8AC3E}">
        <p14:creationId xmlns:p14="http://schemas.microsoft.com/office/powerpoint/2010/main" val="11245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2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2FCBD6-9CCB-437C-982A-CE5C267A5A7D}" type="slidenum">
              <a:rPr lang="en-US" smtClean="0"/>
              <a:pPr/>
              <a:t>31</a:t>
            </a:fld>
            <a:endParaRPr lang="en-US" dirty="0"/>
          </a:p>
        </p:txBody>
      </p:sp>
    </p:spTree>
    <p:extLst>
      <p:ext uri="{BB962C8B-B14F-4D97-AF65-F5344CB8AC3E}">
        <p14:creationId xmlns:p14="http://schemas.microsoft.com/office/powerpoint/2010/main" val="395149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Cleaning the vessel</a:t>
            </a:r>
            <a:r>
              <a:rPr lang="en-US" baseline="0" dirty="0"/>
              <a:t> and equipment</a:t>
            </a:r>
            <a:r>
              <a:rPr lang="en-US" dirty="0"/>
              <a:t> of attached</a:t>
            </a:r>
            <a:r>
              <a:rPr lang="en-US" baseline="0" dirty="0"/>
              <a:t> aquatic plants is necessary to avoid brining non-native invasive species into different waterways.  Always remove plants or animals before launching, after loading, after retrieving, before transporting on a public highway.  Drain all water from boats, motors, and equipment.  Never move live fish away from one water body into another.  Dispose of unwanted bait in the trash.</a:t>
            </a:r>
            <a:endParaRPr lang="en-US" dirty="0"/>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1658DB-8F6E-4547-8D93-026F7791E368}" type="slidenum">
              <a:rPr lang="en-US" smtClean="0"/>
              <a:pPr/>
              <a:t>32</a:t>
            </a:fld>
            <a:endParaRPr lang="en-US" dirty="0"/>
          </a:p>
        </p:txBody>
      </p:sp>
    </p:spTree>
    <p:extLst>
      <p:ext uri="{BB962C8B-B14F-4D97-AF65-F5344CB8AC3E}">
        <p14:creationId xmlns:p14="http://schemas.microsoft.com/office/powerpoint/2010/main" val="342527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64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28344E-3DEE-4157-9693-CF6F1DD0839F}" type="slidenum">
              <a:rPr lang="en-US" smtClean="0"/>
              <a:pPr/>
              <a:t>33</a:t>
            </a:fld>
            <a:endParaRPr lang="en-US" dirty="0"/>
          </a:p>
        </p:txBody>
      </p:sp>
    </p:spTree>
    <p:extLst>
      <p:ext uri="{BB962C8B-B14F-4D97-AF65-F5344CB8AC3E}">
        <p14:creationId xmlns:p14="http://schemas.microsoft.com/office/powerpoint/2010/main" val="362098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what the maximum</a:t>
            </a:r>
            <a:r>
              <a:rPr lang="en-US" baseline="0" dirty="0"/>
              <a:t> weight includes, not just the weight or number of people.  Discuss why being overcapacity is dangerous on the water</a:t>
            </a:r>
            <a:r>
              <a:rPr lang="mr-IN" baseline="0" dirty="0"/>
              <a:t>…</a:t>
            </a:r>
            <a:r>
              <a:rPr lang="en-US" baseline="0" dirty="0"/>
              <a:t>balance and stability.</a:t>
            </a:r>
            <a:endParaRPr lang="en-US" dirty="0"/>
          </a:p>
        </p:txBody>
      </p:sp>
      <p:sp>
        <p:nvSpPr>
          <p:cNvPr id="334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7BD96A-D554-45DB-A031-84CC1E45D311}" type="slidenum">
              <a:rPr lang="en-US" smtClean="0"/>
              <a:pPr/>
              <a:t>4</a:t>
            </a:fld>
            <a:endParaRPr lang="en-US" dirty="0"/>
          </a:p>
        </p:txBody>
      </p:sp>
    </p:spTree>
    <p:extLst>
      <p:ext uri="{BB962C8B-B14F-4D97-AF65-F5344CB8AC3E}">
        <p14:creationId xmlns:p14="http://schemas.microsoft.com/office/powerpoint/2010/main" val="34414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If the boat has no capacity plate, or is a</a:t>
            </a:r>
            <a:r>
              <a:rPr lang="en-US" baseline="0" dirty="0"/>
              <a:t> smaller vessel, review the formula to determine capacity.</a:t>
            </a:r>
            <a:endParaRPr lang="en-US" dirty="0"/>
          </a:p>
        </p:txBody>
      </p:sp>
      <p:sp>
        <p:nvSpPr>
          <p:cNvPr id="335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B38A9-9AF2-4EFA-A94E-551F62B985AF}" type="slidenum">
              <a:rPr lang="en-US" smtClean="0"/>
              <a:pPr/>
              <a:t>5</a:t>
            </a:fld>
            <a:endParaRPr lang="en-US" dirty="0"/>
          </a:p>
        </p:txBody>
      </p:sp>
    </p:spTree>
    <p:extLst>
      <p:ext uri="{BB962C8B-B14F-4D97-AF65-F5344CB8AC3E}">
        <p14:creationId xmlns:p14="http://schemas.microsoft.com/office/powerpoint/2010/main" val="341786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36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708A1-DACD-433F-B720-E260742BF3D4}" type="slidenum">
              <a:rPr lang="en-US" smtClean="0"/>
              <a:pPr/>
              <a:t>6</a:t>
            </a:fld>
            <a:endParaRPr lang="en-US" dirty="0"/>
          </a:p>
        </p:txBody>
      </p:sp>
    </p:spTree>
    <p:extLst>
      <p:ext uri="{BB962C8B-B14F-4D97-AF65-F5344CB8AC3E}">
        <p14:creationId xmlns:p14="http://schemas.microsoft.com/office/powerpoint/2010/main" val="379615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Talk about why a float plan is important.  Tell a family member or friend where you are going and when you should be back.  If you are not back in time, call authorities.  It is difficult to know where to search for you if no one knows where you went.</a:t>
            </a:r>
          </a:p>
        </p:txBody>
      </p:sp>
      <p:sp>
        <p:nvSpPr>
          <p:cNvPr id="337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B7F3B8-AC9E-4F11-845C-8519B5465368}" type="slidenum">
              <a:rPr lang="en-US" smtClean="0"/>
              <a:pPr/>
              <a:t>7</a:t>
            </a:fld>
            <a:endParaRPr lang="en-US" dirty="0"/>
          </a:p>
        </p:txBody>
      </p:sp>
    </p:spTree>
    <p:extLst>
      <p:ext uri="{BB962C8B-B14F-4D97-AF65-F5344CB8AC3E}">
        <p14:creationId xmlns:p14="http://schemas.microsoft.com/office/powerpoint/2010/main" val="375116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You should leave a float plan with a friend,</a:t>
            </a:r>
            <a:r>
              <a:rPr lang="en-US" baseline="0" dirty="0"/>
              <a:t> family member, close neighbor, someone who will care if you do not return on time and call for help.  You can leave it with the marina, but marinas often close.  </a:t>
            </a:r>
            <a:endParaRPr lang="en-US" dirty="0"/>
          </a:p>
        </p:txBody>
      </p:sp>
      <p:sp>
        <p:nvSpPr>
          <p:cNvPr id="338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845343-BFCF-402C-9B54-15A865677718}" type="slidenum">
              <a:rPr lang="en-US" smtClean="0"/>
              <a:pPr/>
              <a:t>8</a:t>
            </a:fld>
            <a:endParaRPr lang="en-US" dirty="0"/>
          </a:p>
        </p:txBody>
      </p:sp>
    </p:spTree>
    <p:extLst>
      <p:ext uri="{BB962C8B-B14F-4D97-AF65-F5344CB8AC3E}">
        <p14:creationId xmlns:p14="http://schemas.microsoft.com/office/powerpoint/2010/main" val="94230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There several ways to</a:t>
            </a:r>
            <a:r>
              <a:rPr lang="en-US" baseline="0" dirty="0"/>
              <a:t> file a float plan.  You can use find forms at Boat-</a:t>
            </a:r>
            <a:r>
              <a:rPr lang="en-US" baseline="0" dirty="0" err="1"/>
              <a:t>ed.com</a:t>
            </a:r>
            <a:r>
              <a:rPr lang="en-US" baseline="0" dirty="0"/>
              <a:t>. And at </a:t>
            </a:r>
            <a:r>
              <a:rPr lang="en-US" baseline="0" dirty="0" err="1"/>
              <a:t>www.floatplancentral.org</a:t>
            </a:r>
            <a:r>
              <a:rPr lang="en-US" baseline="0" dirty="0"/>
              <a:t>.  Float plans can also be found on the Coast Guard App through your app store for the mobile phone.  At the very least, write your information and boat description on a piece of paper and give it to someone you trust.</a:t>
            </a:r>
            <a:endParaRPr lang="en-US" dirty="0"/>
          </a:p>
        </p:txBody>
      </p:sp>
      <p:sp>
        <p:nvSpPr>
          <p:cNvPr id="339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62DC5C-94D3-4760-B020-1E48546BC7D1}" type="slidenum">
              <a:rPr lang="en-US" smtClean="0"/>
              <a:pPr/>
              <a:t>9</a:t>
            </a:fld>
            <a:endParaRPr lang="en-US" dirty="0"/>
          </a:p>
        </p:txBody>
      </p:sp>
    </p:spTree>
    <p:extLst>
      <p:ext uri="{BB962C8B-B14F-4D97-AF65-F5344CB8AC3E}">
        <p14:creationId xmlns:p14="http://schemas.microsoft.com/office/powerpoint/2010/main" val="2019378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7/18/21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381000"/>
            <a:ext cx="9144000" cy="685800"/>
          </a:xfrm>
        </p:spPr>
        <p:txBody>
          <a:bodyPr/>
          <a:lstStyle/>
          <a:p>
            <a:pPr eaLnBrk="1" hangingPunct="1"/>
            <a:br>
              <a:rPr lang="en-US" dirty="0"/>
            </a:br>
            <a:r>
              <a:rPr lang="en-US" sz="4400" dirty="0"/>
              <a:t>Chapter 2</a:t>
            </a:r>
            <a:br>
              <a:rPr lang="en-US" dirty="0"/>
            </a:br>
            <a:endParaRPr lang="en-US" sz="5600" dirty="0"/>
          </a:p>
        </p:txBody>
      </p:sp>
      <p:sp>
        <p:nvSpPr>
          <p:cNvPr id="70659" name="Subtitle 2"/>
          <p:cNvSpPr>
            <a:spLocks noGrp="1"/>
          </p:cNvSpPr>
          <p:nvPr>
            <p:ph type="subTitle" idx="1"/>
          </p:nvPr>
        </p:nvSpPr>
        <p:spPr/>
        <p:txBody>
          <a:bodyPr/>
          <a:lstStyle/>
          <a:p>
            <a:r>
              <a:rPr lang="en-US" b="0" dirty="0">
                <a:cs typeface="Arial" charset="0"/>
              </a:rPr>
              <a:t>Before You Get Underway</a:t>
            </a:r>
            <a:endParaRPr lang="en-US" dirty="0">
              <a:cs typeface="Arial" charset="0"/>
            </a:endParaRPr>
          </a:p>
        </p:txBody>
      </p:sp>
      <p:pic>
        <p:nvPicPr>
          <p:cNvPr id="70660" name="Picture 7" descr="trailer_practic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1564000"/>
            <a:ext cx="3733800" cy="3023344"/>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75695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914400"/>
          </a:xfrm>
        </p:spPr>
        <p:txBody>
          <a:bodyPr/>
          <a:lstStyle/>
          <a:p>
            <a:pPr eaLnBrk="1" hangingPunct="1"/>
            <a:r>
              <a:rPr lang="en-US" dirty="0"/>
              <a:t>Fuel Your Vessel…Safely</a:t>
            </a:r>
          </a:p>
        </p:txBody>
      </p:sp>
      <p:sp>
        <p:nvSpPr>
          <p:cNvPr id="77827" name="Rectangle 3"/>
          <p:cNvSpPr>
            <a:spLocks noGrp="1" noChangeArrowheads="1"/>
          </p:cNvSpPr>
          <p:nvPr>
            <p:ph idx="1"/>
          </p:nvPr>
        </p:nvSpPr>
        <p:spPr>
          <a:xfrm>
            <a:off x="457200" y="1371600"/>
            <a:ext cx="8229600" cy="4191000"/>
          </a:xfrm>
        </p:spPr>
        <p:txBody>
          <a:bodyPr/>
          <a:lstStyle/>
          <a:p>
            <a:r>
              <a:rPr lang="en-US" dirty="0">
                <a:latin typeface="Arial" charset="0"/>
                <a:cs typeface="Arial" charset="0"/>
              </a:rPr>
              <a:t>Before fueling:</a:t>
            </a:r>
          </a:p>
          <a:p>
            <a:pPr lvl="1"/>
            <a:r>
              <a:rPr lang="en-US" dirty="0">
                <a:latin typeface="Arial" charset="0"/>
                <a:cs typeface="Arial" charset="0"/>
              </a:rPr>
              <a:t>Refuel away from the water.</a:t>
            </a:r>
          </a:p>
          <a:p>
            <a:pPr lvl="1"/>
            <a:r>
              <a:rPr lang="en-US" dirty="0">
                <a:latin typeface="Arial" charset="0"/>
                <a:cs typeface="Arial" charset="0"/>
              </a:rPr>
              <a:t>Tie up the boat.</a:t>
            </a:r>
          </a:p>
          <a:p>
            <a:pPr lvl="1"/>
            <a:r>
              <a:rPr lang="en-US" dirty="0">
                <a:latin typeface="Arial" charset="0"/>
                <a:cs typeface="Arial" charset="0"/>
              </a:rPr>
              <a:t>Unload all passengers.</a:t>
            </a:r>
          </a:p>
          <a:p>
            <a:pPr lvl="1"/>
            <a:r>
              <a:rPr lang="en-US" dirty="0">
                <a:latin typeface="Arial" charset="0"/>
                <a:cs typeface="Arial" charset="0"/>
              </a:rPr>
              <a:t>Turn off all sources that could result in a flame.</a:t>
            </a:r>
          </a:p>
          <a:p>
            <a:pPr lvl="1"/>
            <a:r>
              <a:rPr lang="en-US" dirty="0">
                <a:latin typeface="Arial" charset="0"/>
                <a:cs typeface="Arial" charset="0"/>
              </a:rPr>
              <a:t>Close all windows, ports, and doors.</a:t>
            </a:r>
          </a:p>
          <a:p>
            <a:pPr lvl="1"/>
            <a:r>
              <a:rPr lang="en-US" dirty="0">
                <a:latin typeface="Arial" charset="0"/>
                <a:cs typeface="Arial" charset="0"/>
              </a:rPr>
              <a:t>Unload portable fuel tanks.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056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0" y="0"/>
            <a:ext cx="9144000" cy="914400"/>
          </a:xfrm>
        </p:spPr>
        <p:txBody>
          <a:bodyPr/>
          <a:lstStyle/>
          <a:p>
            <a:r>
              <a:rPr lang="en-US" dirty="0"/>
              <a:t>Fuel Your Vessel…Safely</a:t>
            </a:r>
          </a:p>
        </p:txBody>
      </p:sp>
      <p:sp>
        <p:nvSpPr>
          <p:cNvPr id="78851" name="Content Placeholder 5"/>
          <p:cNvSpPr>
            <a:spLocks noGrp="1"/>
          </p:cNvSpPr>
          <p:nvPr>
            <p:ph idx="1"/>
          </p:nvPr>
        </p:nvSpPr>
        <p:spPr>
          <a:xfrm>
            <a:off x="457200" y="1371600"/>
            <a:ext cx="8229600" cy="3657600"/>
          </a:xfrm>
        </p:spPr>
        <p:txBody>
          <a:bodyPr/>
          <a:lstStyle/>
          <a:p>
            <a:r>
              <a:rPr lang="en-US" dirty="0">
                <a:latin typeface="Arial" charset="0"/>
                <a:cs typeface="Arial" charset="0"/>
              </a:rPr>
              <a:t>While filling the fuel tank:</a:t>
            </a:r>
          </a:p>
          <a:p>
            <a:pPr lvl="1"/>
            <a:r>
              <a:rPr lang="en-US" dirty="0">
                <a:latin typeface="Arial" charset="0"/>
                <a:cs typeface="Arial" charset="0"/>
              </a:rPr>
              <a:t>Keep nozzle of fuel-pump hose in contact with tank opening.</a:t>
            </a:r>
          </a:p>
          <a:p>
            <a:pPr lvl="1"/>
            <a:r>
              <a:rPr lang="en-US" dirty="0">
                <a:latin typeface="Arial" charset="0"/>
                <a:cs typeface="Arial" charset="0"/>
              </a:rPr>
              <a:t>Use caution and fill tank slowly.</a:t>
            </a:r>
          </a:p>
          <a:p>
            <a:pPr lvl="1"/>
            <a:r>
              <a:rPr lang="en-US" dirty="0">
                <a:latin typeface="Arial" charset="0"/>
                <a:cs typeface="Arial" charset="0"/>
              </a:rPr>
              <a:t>Never fill tank to brim.</a:t>
            </a:r>
          </a:p>
          <a:p>
            <a:pPr lvl="1"/>
            <a:r>
              <a:rPr lang="en-US" dirty="0">
                <a:latin typeface="Arial" charset="0"/>
                <a:cs typeface="Arial" charset="0"/>
              </a:rPr>
              <a:t>Wipe up any spilled fuel.</a:t>
            </a:r>
            <a:endParaRPr lang="en-US" dirty="0">
              <a:solidFill>
                <a:schemeClr val="hlink"/>
              </a:solidFill>
              <a:latin typeface="Arial" charset="0"/>
              <a:cs typeface="Arial" charset="0"/>
            </a:endParaRPr>
          </a:p>
          <a:p>
            <a:pPr lvl="1"/>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3341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914400"/>
          </a:xfrm>
        </p:spPr>
        <p:txBody>
          <a:bodyPr/>
          <a:lstStyle/>
          <a:p>
            <a:pPr eaLnBrk="1" hangingPunct="1"/>
            <a:r>
              <a:rPr lang="en-US" dirty="0"/>
              <a:t>Fuel Your Vessel…Safely</a:t>
            </a:r>
            <a:endParaRPr lang="en-US" sz="2400" dirty="0"/>
          </a:p>
        </p:txBody>
      </p:sp>
      <p:sp>
        <p:nvSpPr>
          <p:cNvPr id="79875" name="Rectangle 3"/>
          <p:cNvSpPr>
            <a:spLocks noGrp="1" noChangeArrowheads="1"/>
          </p:cNvSpPr>
          <p:nvPr>
            <p:ph idx="1"/>
          </p:nvPr>
        </p:nvSpPr>
        <p:spPr>
          <a:xfrm>
            <a:off x="533400" y="1295401"/>
            <a:ext cx="8229600" cy="4114800"/>
          </a:xfrm>
        </p:spPr>
        <p:txBody>
          <a:bodyPr/>
          <a:lstStyle/>
          <a:p>
            <a:pPr eaLnBrk="1" hangingPunct="1">
              <a:lnSpc>
                <a:spcPct val="110000"/>
              </a:lnSpc>
            </a:pPr>
            <a:r>
              <a:rPr lang="en-US" dirty="0">
                <a:latin typeface="Arial" charset="0"/>
                <a:cs typeface="Arial" charset="0"/>
              </a:rPr>
              <a:t>After fueling:</a:t>
            </a:r>
          </a:p>
          <a:p>
            <a:pPr lvl="1" eaLnBrk="1" hangingPunct="1">
              <a:lnSpc>
                <a:spcPct val="110000"/>
              </a:lnSpc>
            </a:pPr>
            <a:r>
              <a:rPr lang="en-US" dirty="0">
                <a:latin typeface="Arial" charset="0"/>
                <a:cs typeface="Arial" charset="0"/>
              </a:rPr>
              <a:t>Put fill cap on tightly.</a:t>
            </a:r>
          </a:p>
          <a:p>
            <a:pPr lvl="1" eaLnBrk="1" hangingPunct="1">
              <a:lnSpc>
                <a:spcPct val="110000"/>
              </a:lnSpc>
            </a:pPr>
            <a:r>
              <a:rPr lang="en-US" dirty="0">
                <a:latin typeface="Arial" charset="0"/>
                <a:cs typeface="Arial" charset="0"/>
              </a:rPr>
              <a:t>Open all windows, ports, doors, and other openings.</a:t>
            </a:r>
          </a:p>
          <a:p>
            <a:pPr lvl="1"/>
            <a:r>
              <a:rPr lang="en-US" dirty="0">
                <a:latin typeface="Arial" charset="0"/>
                <a:cs typeface="Arial" charset="0"/>
              </a:rPr>
              <a:t>Turn on exhaust blower for four minutes.</a:t>
            </a:r>
          </a:p>
          <a:p>
            <a:pPr lvl="1"/>
            <a:r>
              <a:rPr lang="en-US" dirty="0">
                <a:latin typeface="Arial" charset="0"/>
                <a:cs typeface="Arial" charset="0"/>
              </a:rPr>
              <a:t>Sniff for fuel vapors.</a:t>
            </a:r>
          </a:p>
          <a:p>
            <a:pPr lvl="1"/>
            <a:r>
              <a:rPr lang="en-US" dirty="0">
                <a:latin typeface="Arial" charset="0"/>
                <a:cs typeface="Arial" charset="0"/>
              </a:rPr>
              <a:t>Start engine and reload passengers.</a:t>
            </a:r>
          </a:p>
          <a:p>
            <a:pPr lvl="1" eaLnBrk="1" hangingPunct="1">
              <a:lnSpc>
                <a:spcPct val="110000"/>
              </a:lnSpc>
              <a:buFont typeface="Arial" charset="0"/>
              <a:buNone/>
            </a:pP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7972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0" y="0"/>
            <a:ext cx="9144000" cy="914400"/>
          </a:xfrm>
        </p:spPr>
        <p:txBody>
          <a:bodyPr/>
          <a:lstStyle/>
          <a:p>
            <a:r>
              <a:rPr lang="en-US" dirty="0"/>
              <a:t>Fuel Your Vessel…Safely</a:t>
            </a:r>
          </a:p>
        </p:txBody>
      </p:sp>
      <p:sp>
        <p:nvSpPr>
          <p:cNvPr id="80899" name="Text Placeholder 4"/>
          <p:cNvSpPr>
            <a:spLocks noGrp="1"/>
          </p:cNvSpPr>
          <p:nvPr>
            <p:ph idx="1"/>
          </p:nvPr>
        </p:nvSpPr>
        <p:spPr>
          <a:xfrm>
            <a:off x="457200" y="1600201"/>
            <a:ext cx="7162800" cy="3581400"/>
          </a:xfrm>
        </p:spPr>
        <p:txBody>
          <a:bodyPr/>
          <a:lstStyle/>
          <a:p>
            <a:r>
              <a:rPr lang="en-US" dirty="0">
                <a:latin typeface="Arial" charset="0"/>
                <a:cs typeface="Arial" charset="0"/>
              </a:rPr>
              <a:t>To make sure you do not run out of fuel, use this rule:</a:t>
            </a:r>
          </a:p>
          <a:p>
            <a:pPr lvl="1"/>
            <a:r>
              <a:rPr lang="en-US" dirty="0">
                <a:latin typeface="Arial" charset="0"/>
                <a:cs typeface="Arial" charset="0"/>
              </a:rPr>
              <a:t>One-third to get out</a:t>
            </a:r>
          </a:p>
          <a:p>
            <a:pPr lvl="1"/>
            <a:r>
              <a:rPr lang="en-US" dirty="0">
                <a:latin typeface="Arial" charset="0"/>
                <a:cs typeface="Arial" charset="0"/>
              </a:rPr>
              <a:t>One-third to get back</a:t>
            </a:r>
          </a:p>
          <a:p>
            <a:pPr lvl="1"/>
            <a:r>
              <a:rPr lang="en-US" dirty="0">
                <a:latin typeface="Arial" charset="0"/>
                <a:cs typeface="Arial" charset="0"/>
              </a:rPr>
              <a:t>One-third in reserve</a:t>
            </a:r>
          </a:p>
          <a:p>
            <a:pPr>
              <a:buFont typeface="Wingdings" pitchFamily="2" charset="2"/>
              <a:buNone/>
            </a:pP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4312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a:xfrm>
            <a:off x="0" y="0"/>
            <a:ext cx="9144000" cy="914400"/>
          </a:xfrm>
        </p:spPr>
        <p:txBody>
          <a:bodyPr/>
          <a:lstStyle/>
          <a:p>
            <a:pPr eaLnBrk="1" hangingPunct="1"/>
            <a:r>
              <a:rPr lang="en-US" dirty="0"/>
              <a:t>Fuel Your Vessel…Safely</a:t>
            </a:r>
          </a:p>
        </p:txBody>
      </p:sp>
      <p:sp>
        <p:nvSpPr>
          <p:cNvPr id="83971" name="Text Placeholder 4"/>
          <p:cNvSpPr>
            <a:spLocks noGrp="1"/>
          </p:cNvSpPr>
          <p:nvPr>
            <p:ph type="body" idx="1"/>
          </p:nvPr>
        </p:nvSpPr>
        <p:spPr>
          <a:xfrm>
            <a:off x="381000" y="1295400"/>
            <a:ext cx="8229600" cy="639762"/>
          </a:xfrm>
        </p:spPr>
        <p:txBody>
          <a:bodyPr/>
          <a:lstStyle/>
          <a:p>
            <a:r>
              <a:rPr lang="en-US" dirty="0">
                <a:latin typeface="Arial" charset="0"/>
                <a:cs typeface="Arial" charset="0"/>
              </a:rPr>
              <a:t>Fueling Issues for a Personal Watercraft (PWC)</a:t>
            </a:r>
          </a:p>
        </p:txBody>
      </p:sp>
      <p:sp>
        <p:nvSpPr>
          <p:cNvPr id="81924" name="Rectangle 4"/>
          <p:cNvSpPr>
            <a:spLocks noGrp="1" noChangeArrowheads="1"/>
          </p:cNvSpPr>
          <p:nvPr>
            <p:ph sz="half" idx="2"/>
          </p:nvPr>
        </p:nvSpPr>
        <p:spPr>
          <a:xfrm>
            <a:off x="457200" y="1981200"/>
            <a:ext cx="8229600" cy="3951288"/>
          </a:xfrm>
        </p:spPr>
        <p:txBody>
          <a:bodyPr/>
          <a:lstStyle/>
          <a:p>
            <a:pPr eaLnBrk="1" hangingPunct="1">
              <a:spcBef>
                <a:spcPts val="1800"/>
              </a:spcBef>
            </a:pPr>
            <a:r>
              <a:rPr lang="en-US" dirty="0">
                <a:latin typeface="Arial" charset="0"/>
                <a:cs typeface="Arial" charset="0"/>
              </a:rPr>
              <a:t>Check fuel system for leaks and inspect connections frequently.</a:t>
            </a:r>
          </a:p>
          <a:p>
            <a:pPr eaLnBrk="1" hangingPunct="1">
              <a:spcBef>
                <a:spcPts val="1800"/>
              </a:spcBef>
            </a:pPr>
            <a:r>
              <a:rPr lang="en-US" dirty="0">
                <a:latin typeface="Arial" charset="0"/>
                <a:cs typeface="Arial" charset="0"/>
              </a:rPr>
              <a:t>Avoid fuel spills in or near water.</a:t>
            </a:r>
          </a:p>
          <a:p>
            <a:pPr eaLnBrk="1" hangingPunct="1">
              <a:spcBef>
                <a:spcPts val="1800"/>
              </a:spcBef>
            </a:pPr>
            <a:r>
              <a:rPr lang="en-US" b="0" dirty="0">
                <a:latin typeface="Arial Black" pitchFamily="34" charset="0"/>
                <a:cs typeface="Arial" charset="0"/>
              </a:rPr>
              <a:t>Do not </a:t>
            </a:r>
            <a:r>
              <a:rPr lang="en-US" dirty="0">
                <a:latin typeface="Arial" charset="0"/>
                <a:cs typeface="Arial" charset="0"/>
              </a:rPr>
              <a:t>tip PWC to</a:t>
            </a:r>
            <a:br>
              <a:rPr lang="en-US" dirty="0">
                <a:latin typeface="Arial" charset="0"/>
                <a:cs typeface="Arial" charset="0"/>
              </a:rPr>
            </a:br>
            <a:r>
              <a:rPr lang="en-US" dirty="0">
                <a:latin typeface="Arial" charset="0"/>
                <a:cs typeface="Arial" charset="0"/>
              </a:rPr>
              <a:t>fill all the way up.</a:t>
            </a:r>
          </a:p>
          <a:p>
            <a:pPr eaLnBrk="1" hangingPunct="1">
              <a:spcBef>
                <a:spcPts val="1800"/>
              </a:spcBef>
            </a:pPr>
            <a:r>
              <a:rPr lang="en-US" dirty="0">
                <a:latin typeface="Arial" charset="0"/>
                <a:cs typeface="Arial" charset="0"/>
              </a:rPr>
              <a:t>After fueling, sniff</a:t>
            </a:r>
            <a:br>
              <a:rPr lang="en-US" dirty="0">
                <a:latin typeface="Arial" charset="0"/>
                <a:cs typeface="Arial" charset="0"/>
              </a:rPr>
            </a:br>
            <a:r>
              <a:rPr lang="en-US" dirty="0">
                <a:latin typeface="Arial" charset="0"/>
                <a:cs typeface="Arial" charset="0"/>
              </a:rPr>
              <a:t>to check for gas fumes.</a:t>
            </a:r>
          </a:p>
        </p:txBody>
      </p:sp>
      <p:pic>
        <p:nvPicPr>
          <p:cNvPr id="81925" name="Picture 5" descr="pwc_inpsect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3652838"/>
            <a:ext cx="3659188" cy="2443162"/>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1212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p:cNvSpPr>
            <a:spLocks noGrp="1"/>
          </p:cNvSpPr>
          <p:nvPr>
            <p:ph type="title"/>
          </p:nvPr>
        </p:nvSpPr>
        <p:spPr>
          <a:xfrm>
            <a:off x="0" y="0"/>
            <a:ext cx="9144000" cy="914400"/>
          </a:xfrm>
        </p:spPr>
        <p:txBody>
          <a:bodyPr/>
          <a:lstStyle/>
          <a:p>
            <a:r>
              <a:rPr lang="en-US" dirty="0"/>
              <a:t>Fuel Selector Switch on a PWC</a:t>
            </a:r>
          </a:p>
        </p:txBody>
      </p:sp>
      <p:sp>
        <p:nvSpPr>
          <p:cNvPr id="82947" name="Content Placeholder 5"/>
          <p:cNvSpPr>
            <a:spLocks noGrp="1"/>
          </p:cNvSpPr>
          <p:nvPr>
            <p:ph idx="1"/>
          </p:nvPr>
        </p:nvSpPr>
        <p:spPr>
          <a:xfrm>
            <a:off x="457200" y="1600201"/>
            <a:ext cx="8229600" cy="3657600"/>
          </a:xfrm>
        </p:spPr>
        <p:txBody>
          <a:bodyPr/>
          <a:lstStyle/>
          <a:p>
            <a:r>
              <a:rPr lang="en-US" dirty="0">
                <a:latin typeface="Arial" charset="0"/>
                <a:cs typeface="Arial" charset="0"/>
              </a:rPr>
              <a:t>OFF</a:t>
            </a:r>
          </a:p>
          <a:p>
            <a:r>
              <a:rPr lang="en-US" dirty="0">
                <a:latin typeface="Arial" charset="0"/>
                <a:cs typeface="Arial" charset="0"/>
              </a:rPr>
              <a:t>ON</a:t>
            </a:r>
          </a:p>
          <a:p>
            <a:r>
              <a:rPr lang="en-US" dirty="0">
                <a:latin typeface="Arial" charset="0"/>
                <a:cs typeface="Arial" charset="0"/>
              </a:rPr>
              <a:t>RESERVE</a:t>
            </a:r>
          </a:p>
        </p:txBody>
      </p:sp>
      <p:pic>
        <p:nvPicPr>
          <p:cNvPr id="7" name="Content Placeholder 5" descr="PWC_on_off_switch.jpg"/>
          <p:cNvPicPr>
            <a:picLocks noChangeAspect="1"/>
          </p:cNvPicPr>
          <p:nvPr/>
        </p:nvPicPr>
        <p:blipFill>
          <a:blip r:embed="rId3"/>
          <a:stretch>
            <a:fillRect/>
          </a:stretch>
        </p:blipFill>
        <p:spPr>
          <a:xfrm>
            <a:off x="4267200" y="1676400"/>
            <a:ext cx="3349625" cy="2128838"/>
          </a:xfrm>
          <a:prstGeom prst="rect">
            <a:avLst/>
          </a:prstGeom>
          <a:ln>
            <a:solidFill>
              <a:schemeClr val="accent4">
                <a:lumMod val="25000"/>
              </a:schemeClr>
            </a:solidFill>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6788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0" y="0"/>
            <a:ext cx="9144000" cy="914400"/>
          </a:xfrm>
        </p:spPr>
        <p:txBody>
          <a:bodyPr/>
          <a:lstStyle/>
          <a:p>
            <a:r>
              <a:rPr lang="en-US" dirty="0"/>
              <a:t>Trailering Your Vessel</a:t>
            </a:r>
          </a:p>
        </p:txBody>
      </p:sp>
      <p:sp>
        <p:nvSpPr>
          <p:cNvPr id="86019" name="Text Placeholder 4"/>
          <p:cNvSpPr>
            <a:spLocks noGrp="1"/>
          </p:cNvSpPr>
          <p:nvPr>
            <p:ph type="body" idx="1"/>
          </p:nvPr>
        </p:nvSpPr>
        <p:spPr>
          <a:xfrm>
            <a:off x="381000" y="1535113"/>
            <a:ext cx="8382000" cy="639762"/>
          </a:xfrm>
        </p:spPr>
        <p:txBody>
          <a:bodyPr/>
          <a:lstStyle/>
          <a:p>
            <a:r>
              <a:rPr lang="en-US" dirty="0">
                <a:latin typeface="Arial" charset="0"/>
                <a:cs typeface="Arial" charset="0"/>
              </a:rPr>
              <a:t>Choose the Right Trailer &amp; Vehicle to Tow Your Vessel</a:t>
            </a:r>
          </a:p>
        </p:txBody>
      </p:sp>
      <p:sp>
        <p:nvSpPr>
          <p:cNvPr id="83972" name="Content Placeholder 5"/>
          <p:cNvSpPr>
            <a:spLocks noGrp="1"/>
          </p:cNvSpPr>
          <p:nvPr>
            <p:ph sz="half" idx="2"/>
          </p:nvPr>
        </p:nvSpPr>
        <p:spPr>
          <a:xfrm>
            <a:off x="457200" y="2174875"/>
            <a:ext cx="8229600" cy="2930525"/>
          </a:xfrm>
        </p:spPr>
        <p:txBody>
          <a:bodyPr/>
          <a:lstStyle/>
          <a:p>
            <a:r>
              <a:rPr lang="en-US" dirty="0">
                <a:latin typeface="Arial" charset="0"/>
                <a:cs typeface="Arial" charset="0"/>
              </a:rPr>
              <a:t>The trailer and towing vehicle should be designed to fit your vessel.</a:t>
            </a:r>
          </a:p>
          <a:p>
            <a:pPr lvl="1" eaLnBrk="1" hangingPunct="1"/>
            <a:r>
              <a:rPr lang="en-US" dirty="0">
                <a:latin typeface="Arial" charset="0"/>
                <a:cs typeface="Arial" charset="0"/>
              </a:rPr>
              <a:t>Use the size of vessel to determine the trailer’s dimensions.</a:t>
            </a:r>
          </a:p>
          <a:p>
            <a:pPr lvl="1" eaLnBrk="1" hangingPunct="1">
              <a:buFont typeface="Arial" charset="0"/>
              <a:buNone/>
            </a:pPr>
            <a:endParaRPr lang="en-US" dirty="0">
              <a:latin typeface="Arial" charset="0"/>
              <a:cs typeface="Arial" charset="0"/>
            </a:endParaRP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2698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p:cNvSpPr>
            <a:spLocks noGrp="1"/>
          </p:cNvSpPr>
          <p:nvPr>
            <p:ph type="title"/>
          </p:nvPr>
        </p:nvSpPr>
        <p:spPr>
          <a:xfrm>
            <a:off x="0" y="0"/>
            <a:ext cx="9144000" cy="914400"/>
          </a:xfrm>
        </p:spPr>
        <p:txBody>
          <a:bodyPr/>
          <a:lstStyle/>
          <a:p>
            <a:r>
              <a:rPr lang="en-US" dirty="0"/>
              <a:t>Trailering Your Vessel</a:t>
            </a:r>
          </a:p>
        </p:txBody>
      </p:sp>
      <p:sp>
        <p:nvSpPr>
          <p:cNvPr id="84995" name="Content Placeholder 5"/>
          <p:cNvSpPr>
            <a:spLocks noGrp="1"/>
          </p:cNvSpPr>
          <p:nvPr>
            <p:ph idx="1"/>
          </p:nvPr>
        </p:nvSpPr>
        <p:spPr>
          <a:xfrm>
            <a:off x="381000" y="1295400"/>
            <a:ext cx="8229600" cy="4525963"/>
          </a:xfrm>
        </p:spPr>
        <p:txBody>
          <a:bodyPr/>
          <a:lstStyle/>
          <a:p>
            <a:pPr lvl="1" eaLnBrk="1" hangingPunct="1"/>
            <a:r>
              <a:rPr lang="en-US" dirty="0">
                <a:latin typeface="Arial" charset="0"/>
                <a:cs typeface="Arial" charset="0"/>
              </a:rPr>
              <a:t>Make sure the weight of the vessel and engine does not exceed 90% of trailer’s load capacity. The trailer must carry your:</a:t>
            </a:r>
          </a:p>
          <a:p>
            <a:pPr lvl="2" eaLnBrk="1" hangingPunct="1"/>
            <a:r>
              <a:rPr lang="en-US" dirty="0">
                <a:latin typeface="Arial" charset="0"/>
                <a:cs typeface="Arial" charset="0"/>
              </a:rPr>
              <a:t>Vessel</a:t>
            </a:r>
          </a:p>
          <a:p>
            <a:pPr lvl="2" eaLnBrk="1" hangingPunct="1"/>
            <a:r>
              <a:rPr lang="en-US" dirty="0">
                <a:latin typeface="Arial" charset="0"/>
                <a:cs typeface="Arial" charset="0"/>
              </a:rPr>
              <a:t>Engine</a:t>
            </a:r>
          </a:p>
          <a:p>
            <a:pPr lvl="2" eaLnBrk="1" hangingPunct="1"/>
            <a:r>
              <a:rPr lang="en-US" dirty="0">
                <a:latin typeface="Arial" charset="0"/>
                <a:cs typeface="Arial" charset="0"/>
              </a:rPr>
              <a:t>Fuel</a:t>
            </a:r>
          </a:p>
          <a:p>
            <a:pPr lvl="2" eaLnBrk="1" hangingPunct="1"/>
            <a:r>
              <a:rPr lang="en-US" dirty="0">
                <a:latin typeface="Arial" charset="0"/>
                <a:cs typeface="Arial" charset="0"/>
              </a:rPr>
              <a:t>Gear</a:t>
            </a:r>
          </a:p>
          <a:p>
            <a:endParaRPr lang="en-US" dirty="0">
              <a:latin typeface="Arial" charset="0"/>
              <a:cs typeface="Arial" charset="0"/>
            </a:endParaRPr>
          </a:p>
        </p:txBody>
      </p:sp>
      <p:pic>
        <p:nvPicPr>
          <p:cNvPr id="87044" name="Picture 10" descr="C:\DOCUME~1\bbullock\LOCALS~1\Temp\VMwareDnD\c7f12cba\boat_trailer_no_callout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38450" y="3505200"/>
            <a:ext cx="5557838" cy="19050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8359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914400"/>
          </a:xfrm>
        </p:spPr>
        <p:txBody>
          <a:bodyPr/>
          <a:lstStyle/>
          <a:p>
            <a:r>
              <a:rPr lang="en-US" dirty="0"/>
              <a:t>Trailering Your Vessel</a:t>
            </a:r>
          </a:p>
        </p:txBody>
      </p:sp>
      <p:sp>
        <p:nvSpPr>
          <p:cNvPr id="88067" name="TextBox 4"/>
          <p:cNvSpPr txBox="1">
            <a:spLocks noChangeArrowheads="1"/>
          </p:cNvSpPr>
          <p:nvPr/>
        </p:nvSpPr>
        <p:spPr bwMode="auto">
          <a:xfrm>
            <a:off x="609600" y="1981200"/>
            <a:ext cx="7848600" cy="2092325"/>
          </a:xfrm>
          <a:prstGeom prst="rect">
            <a:avLst/>
          </a:prstGeom>
          <a:noFill/>
          <a:ln w="9525">
            <a:noFill/>
            <a:miter lim="800000"/>
            <a:headEnd/>
            <a:tailEnd/>
          </a:ln>
        </p:spPr>
        <p:txBody>
          <a:bodyPr>
            <a:spAutoFit/>
          </a:bodyPr>
          <a:lstStyle/>
          <a:p>
            <a:pPr fontAlgn="t">
              <a:spcAft>
                <a:spcPts val="600"/>
              </a:spcAft>
            </a:pPr>
            <a:r>
              <a:rPr lang="en-US" sz="2500" dirty="0">
                <a:solidFill>
                  <a:srgbClr val="000000"/>
                </a:solidFill>
                <a:latin typeface="Arial Black" pitchFamily="34" charset="0"/>
              </a:rPr>
              <a:t>Example:</a:t>
            </a:r>
          </a:p>
          <a:p>
            <a:pPr fontAlgn="t"/>
            <a:r>
              <a:rPr lang="en-US" sz="2500" b="1" dirty="0">
                <a:solidFill>
                  <a:srgbClr val="000000"/>
                </a:solidFill>
              </a:rPr>
              <a:t>Vessel Size: 19 feet long</a:t>
            </a:r>
          </a:p>
          <a:p>
            <a:pPr fontAlgn="t"/>
            <a:r>
              <a:rPr lang="en-US" sz="2500" b="1" dirty="0">
                <a:solidFill>
                  <a:srgbClr val="000000"/>
                </a:solidFill>
              </a:rPr>
              <a:t>Weight of Vessel: 2600 lbs. (Includes weight of engine, fuel, and gear)</a:t>
            </a:r>
          </a:p>
          <a:p>
            <a:endParaRPr lang="en-US" sz="2500" b="1" dirty="0">
              <a:solidFill>
                <a:srgbClr val="000000"/>
              </a:solidFill>
            </a:endParaRPr>
          </a:p>
        </p:txBody>
      </p:sp>
      <p:sp>
        <p:nvSpPr>
          <p:cNvPr id="6" name="Text Placeholder 6"/>
          <p:cNvSpPr txBox="1">
            <a:spLocks/>
          </p:cNvSpPr>
          <p:nvPr/>
        </p:nvSpPr>
        <p:spPr bwMode="auto">
          <a:xfrm>
            <a:off x="652463" y="4011613"/>
            <a:ext cx="3254375" cy="1519237"/>
          </a:xfrm>
          <a:prstGeom prst="rect">
            <a:avLst/>
          </a:prstGeom>
          <a:noFill/>
          <a:ln w="9525">
            <a:noFill/>
            <a:miter lim="800000"/>
            <a:headEnd/>
            <a:tailEnd/>
          </a:ln>
        </p:spPr>
        <p:txBody>
          <a:bodyPr/>
          <a:lstStyle/>
          <a:p>
            <a:pPr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Which capacity trailer would you choose?</a:t>
            </a:r>
          </a:p>
        </p:txBody>
      </p:sp>
      <p:cxnSp>
        <p:nvCxnSpPr>
          <p:cNvPr id="88069" name="Straight Connector 6"/>
          <p:cNvCxnSpPr>
            <a:cxnSpLocks noChangeShapeType="1"/>
          </p:cNvCxnSpPr>
          <p:nvPr/>
        </p:nvCxnSpPr>
        <p:spPr bwMode="auto">
          <a:xfrm>
            <a:off x="650875" y="3757613"/>
            <a:ext cx="7675563" cy="0"/>
          </a:xfrm>
          <a:prstGeom prst="line">
            <a:avLst/>
          </a:prstGeom>
          <a:noFill/>
          <a:ln w="12700" algn="ctr">
            <a:solidFill>
              <a:schemeClr val="tx1"/>
            </a:solidFill>
            <a:round/>
            <a:headEnd/>
            <a:tailEnd/>
          </a:ln>
        </p:spPr>
      </p:cxnSp>
      <p:sp>
        <p:nvSpPr>
          <p:cNvPr id="8" name="Rectangle 7"/>
          <p:cNvSpPr/>
          <p:nvPr/>
        </p:nvSpPr>
        <p:spPr>
          <a:xfrm>
            <a:off x="4821238" y="3962400"/>
            <a:ext cx="1954212" cy="16002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algn="ctr"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2300 lbs. </a:t>
            </a:r>
          </a:p>
          <a:p>
            <a:pPr marL="514350" indent="-514350" algn="ctr" eaLnBrk="0" hangingPunct="0">
              <a:spcBef>
                <a:spcPts val="1200"/>
              </a:spcBef>
              <a:buClr>
                <a:srgbClr val="009900"/>
              </a:buClr>
              <a:buSzPct val="110000"/>
              <a:defRPr/>
            </a:pPr>
            <a:r>
              <a:rPr lang="en-US" sz="2500" b="1" u="sng" kern="0" dirty="0">
                <a:solidFill>
                  <a:srgbClr val="000000"/>
                </a:solidFill>
                <a:latin typeface="Arial" pitchFamily="34" charset="0"/>
                <a:cs typeface="Arial" pitchFamily="34" charset="0"/>
              </a:rPr>
              <a:t>OR</a:t>
            </a:r>
            <a:r>
              <a:rPr lang="en-US" sz="2500" b="1" kern="0" dirty="0">
                <a:solidFill>
                  <a:srgbClr val="000000"/>
                </a:solidFill>
                <a:latin typeface="Arial" pitchFamily="34" charset="0"/>
                <a:cs typeface="Arial" pitchFamily="34" charset="0"/>
              </a:rPr>
              <a:t> </a:t>
            </a:r>
          </a:p>
          <a:p>
            <a:pPr marL="514350" indent="-514350" algn="ctr"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3000 lbs. </a:t>
            </a:r>
          </a:p>
        </p:txBody>
      </p:sp>
      <p:sp>
        <p:nvSpPr>
          <p:cNvPr id="9" name="Right Arrow 8"/>
          <p:cNvSpPr>
            <a:spLocks noChangeArrowheads="1"/>
          </p:cNvSpPr>
          <p:nvPr/>
        </p:nvSpPr>
        <p:spPr bwMode="auto">
          <a:xfrm>
            <a:off x="3783013" y="4713288"/>
            <a:ext cx="525462" cy="317500"/>
          </a:xfrm>
          <a:prstGeom prst="rightArrow">
            <a:avLst>
              <a:gd name="adj1" fmla="val 50000"/>
              <a:gd name="adj2" fmla="val 50002"/>
            </a:avLst>
          </a:prstGeom>
          <a:solidFill>
            <a:srgbClr val="0070C0"/>
          </a:solidFill>
          <a:ln w="9525">
            <a:noFill/>
            <a:miter lim="800000"/>
            <a:headEnd/>
            <a:tailEnd/>
          </a:ln>
        </p:spPr>
        <p:txBody>
          <a:bodyPr anchor="ctr">
            <a:spAutoFit/>
          </a:bodyPr>
          <a:lstStyle/>
          <a:p>
            <a:pPr algn="ctr">
              <a:spcBef>
                <a:spcPts val="2400"/>
              </a:spcBef>
              <a:buClr>
                <a:srgbClr val="38FF38"/>
              </a:buClr>
            </a:pPr>
            <a:endParaRPr lang="en-US" dirty="0">
              <a:solidFill>
                <a:srgbClr val="000000"/>
              </a:solidFill>
              <a:latin typeface="Arial Black" pitchFamily="34" charset="0"/>
            </a:endParaRPr>
          </a:p>
        </p:txBody>
      </p:sp>
      <p:pic>
        <p:nvPicPr>
          <p:cNvPr id="11"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2190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0"/>
            <a:ext cx="9144000" cy="914400"/>
          </a:xfrm>
        </p:spPr>
        <p:txBody>
          <a:bodyPr/>
          <a:lstStyle/>
          <a:p>
            <a:r>
              <a:rPr lang="en-US" dirty="0"/>
              <a:t>Trailering Your Vessel</a:t>
            </a:r>
          </a:p>
        </p:txBody>
      </p:sp>
      <p:sp>
        <p:nvSpPr>
          <p:cNvPr id="89091" name="Text Placeholder 2"/>
          <p:cNvSpPr>
            <a:spLocks noGrp="1"/>
          </p:cNvSpPr>
          <p:nvPr>
            <p:ph type="body" idx="1"/>
          </p:nvPr>
        </p:nvSpPr>
        <p:spPr/>
        <p:txBody>
          <a:bodyPr/>
          <a:lstStyle/>
          <a:p>
            <a:r>
              <a:rPr lang="en-US" dirty="0">
                <a:latin typeface="Arial" charset="0"/>
                <a:cs typeface="Arial" charset="0"/>
              </a:rPr>
              <a:t>Choosing the Right Vehicle</a:t>
            </a:r>
          </a:p>
        </p:txBody>
      </p:sp>
      <p:sp>
        <p:nvSpPr>
          <p:cNvPr id="87044" name="Content Placeholder 3"/>
          <p:cNvSpPr>
            <a:spLocks noGrp="1"/>
          </p:cNvSpPr>
          <p:nvPr>
            <p:ph sz="half" idx="2"/>
          </p:nvPr>
        </p:nvSpPr>
        <p:spPr/>
        <p:txBody>
          <a:bodyPr/>
          <a:lstStyle/>
          <a:p>
            <a:pPr lvl="1">
              <a:buFont typeface="AppleColorEmoji" pitchFamily="2" charset="0"/>
              <a:buChar char="🔹"/>
            </a:pPr>
            <a:r>
              <a:rPr lang="en-US" dirty="0">
                <a:latin typeface="Arial" charset="0"/>
                <a:cs typeface="Arial" charset="0"/>
              </a:rPr>
              <a:t>The towing vehicle must be rated to tow the combined weight of:</a:t>
            </a:r>
          </a:p>
          <a:p>
            <a:pPr lvl="2">
              <a:buFont typeface="Arial" panose="020B0604020202020204" pitchFamily="34" charset="0"/>
              <a:buChar char="•"/>
            </a:pPr>
            <a:r>
              <a:rPr lang="en-US" dirty="0">
                <a:latin typeface="Arial" charset="0"/>
                <a:cs typeface="Arial" charset="0"/>
              </a:rPr>
              <a:t>Vessel </a:t>
            </a:r>
          </a:p>
          <a:p>
            <a:pPr lvl="2">
              <a:buFont typeface="Arial" panose="020B0604020202020204" pitchFamily="34" charset="0"/>
              <a:buChar char="•"/>
            </a:pPr>
            <a:r>
              <a:rPr lang="en-US" dirty="0">
                <a:latin typeface="Arial" charset="0"/>
                <a:cs typeface="Arial" charset="0"/>
              </a:rPr>
              <a:t>Engine</a:t>
            </a:r>
          </a:p>
          <a:p>
            <a:pPr lvl="2">
              <a:buFont typeface="Arial" panose="020B0604020202020204" pitchFamily="34" charset="0"/>
              <a:buChar char="•"/>
            </a:pPr>
            <a:r>
              <a:rPr lang="en-US" dirty="0">
                <a:latin typeface="Arial" charset="0"/>
                <a:cs typeface="Arial" charset="0"/>
              </a:rPr>
              <a:t>Trailer</a:t>
            </a:r>
          </a:p>
        </p:txBody>
      </p:sp>
      <p:pic>
        <p:nvPicPr>
          <p:cNvPr id="89093" name="Picture 6" descr="C:\DOCUME~1\bbullock\LOCALS~1\Temp\VMwareDnD\4ed7e34f\trailer_practic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2892425"/>
            <a:ext cx="3540125" cy="3051175"/>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236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9538" y="31262"/>
            <a:ext cx="9144000" cy="1371600"/>
          </a:xfrm>
        </p:spPr>
        <p:txBody>
          <a:bodyPr/>
          <a:lstStyle/>
          <a:p>
            <a:r>
              <a:rPr lang="en-US" dirty="0"/>
              <a:t>Key Topics</a:t>
            </a:r>
          </a:p>
        </p:txBody>
      </p:sp>
      <p:sp>
        <p:nvSpPr>
          <p:cNvPr id="71683" name="Content Placeholder 2"/>
          <p:cNvSpPr>
            <a:spLocks noGrp="1"/>
          </p:cNvSpPr>
          <p:nvPr>
            <p:ph idx="1"/>
          </p:nvPr>
        </p:nvSpPr>
        <p:spPr>
          <a:xfrm>
            <a:off x="457200" y="1600201"/>
            <a:ext cx="8229600" cy="4114800"/>
          </a:xfrm>
        </p:spPr>
        <p:txBody>
          <a:bodyPr/>
          <a:lstStyle/>
          <a:p>
            <a:r>
              <a:rPr lang="en-US" dirty="0">
                <a:latin typeface="Arial" charset="0"/>
                <a:cs typeface="Arial" charset="0"/>
              </a:rPr>
              <a:t>Boat’s Capacity</a:t>
            </a:r>
          </a:p>
          <a:p>
            <a:r>
              <a:rPr lang="en-US" dirty="0">
                <a:latin typeface="Arial" charset="0"/>
                <a:cs typeface="Arial" charset="0"/>
              </a:rPr>
              <a:t>Float Plans</a:t>
            </a:r>
          </a:p>
          <a:p>
            <a:r>
              <a:rPr lang="en-US" dirty="0">
                <a:latin typeface="Arial" charset="0"/>
                <a:cs typeface="Arial" charset="0"/>
              </a:rPr>
              <a:t>Fueling a Vessel and a Personal Watercraft</a:t>
            </a:r>
          </a:p>
          <a:p>
            <a:r>
              <a:rPr lang="en-US" dirty="0">
                <a:latin typeface="Arial" charset="0"/>
                <a:cs typeface="Arial" charset="0"/>
              </a:rPr>
              <a:t>Trailering/Courtesy on the Boat Ramp</a:t>
            </a:r>
          </a:p>
          <a:p>
            <a:r>
              <a:rPr lang="en-US" dirty="0">
                <a:latin typeface="Arial" charset="0"/>
                <a:cs typeface="Arial" charset="0"/>
              </a:rPr>
              <a:t>Vessel and Engine Maintenance</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6807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a:xfrm>
            <a:off x="0" y="0"/>
            <a:ext cx="9144000" cy="914400"/>
          </a:xfrm>
        </p:spPr>
        <p:txBody>
          <a:bodyPr/>
          <a:lstStyle/>
          <a:p>
            <a:r>
              <a:rPr lang="en-US" dirty="0"/>
              <a:t>Trailering Your Vessel</a:t>
            </a:r>
          </a:p>
        </p:txBody>
      </p:sp>
      <p:sp>
        <p:nvSpPr>
          <p:cNvPr id="88067" name="Content Placeholder 5"/>
          <p:cNvSpPr>
            <a:spLocks noGrp="1"/>
          </p:cNvSpPr>
          <p:nvPr>
            <p:ph idx="1"/>
          </p:nvPr>
        </p:nvSpPr>
        <p:spPr/>
        <p:txBody>
          <a:bodyPr/>
          <a:lstStyle/>
          <a:p>
            <a:r>
              <a:rPr lang="en-US" dirty="0">
                <a:latin typeface="Arial" charset="0"/>
                <a:cs typeface="Arial" charset="0"/>
              </a:rPr>
              <a:t>Towing hitch must be appropriate for the loaded trailer.</a:t>
            </a:r>
          </a:p>
          <a:p>
            <a:pPr lvl="1"/>
            <a:r>
              <a:rPr lang="en-US" dirty="0">
                <a:latin typeface="Arial" charset="0"/>
                <a:cs typeface="Arial" charset="0"/>
              </a:rPr>
              <a:t>Ball hitch</a:t>
            </a:r>
          </a:p>
          <a:p>
            <a:pPr lvl="1"/>
            <a:r>
              <a:rPr lang="en-US" dirty="0">
                <a:latin typeface="Arial" charset="0"/>
                <a:cs typeface="Arial" charset="0"/>
              </a:rPr>
              <a:t>Coupler</a:t>
            </a:r>
          </a:p>
          <a:p>
            <a:pPr lvl="1"/>
            <a:r>
              <a:rPr lang="en-US" dirty="0">
                <a:latin typeface="Arial" charset="0"/>
                <a:cs typeface="Arial" charset="0"/>
              </a:rPr>
              <a:t>Tongue weight</a:t>
            </a:r>
          </a:p>
        </p:txBody>
      </p:sp>
      <p:pic>
        <p:nvPicPr>
          <p:cNvPr id="90116" name="Picture 6" descr="crisscross_chain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2482850"/>
            <a:ext cx="4495800" cy="300355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8046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914400"/>
          </a:xfrm>
        </p:spPr>
        <p:txBody>
          <a:bodyPr/>
          <a:lstStyle/>
          <a:p>
            <a:pPr eaLnBrk="1" hangingPunct="1"/>
            <a:r>
              <a:rPr lang="en-US" dirty="0"/>
              <a:t>Trailering Your Vessel</a:t>
            </a:r>
            <a:endParaRPr lang="en-US" sz="2400" dirty="0"/>
          </a:p>
        </p:txBody>
      </p:sp>
      <p:sp>
        <p:nvSpPr>
          <p:cNvPr id="21" name="Rectangle 20"/>
          <p:cNvSpPr/>
          <p:nvPr/>
        </p:nvSpPr>
        <p:spPr>
          <a:xfrm>
            <a:off x="774700" y="1142206"/>
            <a:ext cx="7385050" cy="1016000"/>
          </a:xfrm>
          <a:prstGeom prst="rect">
            <a:avLst/>
          </a:prstGeom>
        </p:spPr>
        <p:txBody>
          <a:bodyPr>
            <a:spAutoFit/>
          </a:bodyPr>
          <a:lstStyle/>
          <a:p>
            <a:pPr eaLnBrk="0" hangingPunct="0">
              <a:spcBef>
                <a:spcPts val="1200"/>
              </a:spcBef>
              <a:buClr>
                <a:srgbClr val="009900"/>
              </a:buClr>
              <a:buSzPct val="110000"/>
              <a:defRPr/>
            </a:pPr>
            <a:r>
              <a:rPr lang="en-US" sz="2500" kern="0" dirty="0">
                <a:solidFill>
                  <a:srgbClr val="000000"/>
                </a:solidFill>
                <a:latin typeface="Arial Black" pitchFamily="34" charset="0"/>
              </a:rPr>
              <a:t>Example:</a:t>
            </a:r>
            <a:endParaRPr lang="en-US" sz="2500" dirty="0">
              <a:solidFill>
                <a:srgbClr val="000000"/>
              </a:solidFill>
              <a:latin typeface="Arial Black" pitchFamily="34" charset="0"/>
            </a:endParaRPr>
          </a:p>
          <a:p>
            <a:pPr eaLnBrk="0" hangingPunct="0">
              <a:spcBef>
                <a:spcPts val="1200"/>
              </a:spcBef>
              <a:buClr>
                <a:srgbClr val="009900"/>
              </a:buClr>
              <a:buSzPct val="110000"/>
              <a:defRPr/>
            </a:pPr>
            <a:r>
              <a:rPr lang="en-US" sz="2500" b="1" kern="0" dirty="0">
                <a:solidFill>
                  <a:srgbClr val="000000"/>
                </a:solidFill>
                <a:latin typeface="Arial"/>
              </a:rPr>
              <a:t>The trailer for the vessel has a 2 5/16" coupler.</a:t>
            </a:r>
          </a:p>
        </p:txBody>
      </p:sp>
      <p:sp>
        <p:nvSpPr>
          <p:cNvPr id="6" name="Rectangle 5"/>
          <p:cNvSpPr/>
          <p:nvPr/>
        </p:nvSpPr>
        <p:spPr>
          <a:xfrm>
            <a:off x="5714711" y="2661082"/>
            <a:ext cx="901700"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¼" </a:t>
            </a:r>
          </a:p>
        </p:txBody>
      </p:sp>
      <p:sp>
        <p:nvSpPr>
          <p:cNvPr id="8" name="Rectangle 7"/>
          <p:cNvSpPr/>
          <p:nvPr/>
        </p:nvSpPr>
        <p:spPr>
          <a:xfrm>
            <a:off x="6843713" y="5040313"/>
            <a:ext cx="1152525"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a:t>
            </a:r>
            <a:r>
              <a:rPr lang="en-US" sz="2500" b="1" kern="0" baseline="30000" dirty="0">
                <a:solidFill>
                  <a:srgbClr val="000000"/>
                </a:solidFill>
                <a:latin typeface="Arial" pitchFamily="34" charset="0"/>
                <a:cs typeface="Arial" pitchFamily="34" charset="0"/>
              </a:rPr>
              <a:t>3</a:t>
            </a:r>
            <a:r>
              <a:rPr lang="en-US" sz="2500" b="1" kern="0" dirty="0">
                <a:solidFill>
                  <a:srgbClr val="000000"/>
                </a:solidFill>
                <a:latin typeface="Arial" pitchFamily="34" charset="0"/>
                <a:cs typeface="Arial" pitchFamily="34" charset="0"/>
              </a:rPr>
              <a:t>/</a:t>
            </a:r>
            <a:r>
              <a:rPr lang="en-US" sz="2500" b="1" kern="0" baseline="-25000" dirty="0">
                <a:solidFill>
                  <a:srgbClr val="000000"/>
                </a:solidFill>
                <a:latin typeface="Arial" pitchFamily="34" charset="0"/>
                <a:cs typeface="Arial" pitchFamily="34" charset="0"/>
              </a:rPr>
              <a:t>8</a:t>
            </a:r>
            <a:r>
              <a:rPr lang="en-US" sz="2500" b="1" kern="0" dirty="0">
                <a:solidFill>
                  <a:srgbClr val="000000"/>
                </a:solidFill>
                <a:latin typeface="Arial" pitchFamily="34" charset="0"/>
                <a:cs typeface="Arial" pitchFamily="34" charset="0"/>
              </a:rPr>
              <a:t>" </a:t>
            </a:r>
          </a:p>
        </p:txBody>
      </p:sp>
      <p:sp>
        <p:nvSpPr>
          <p:cNvPr id="9" name="Rectangle 8"/>
          <p:cNvSpPr/>
          <p:nvPr/>
        </p:nvSpPr>
        <p:spPr>
          <a:xfrm>
            <a:off x="5680075" y="4264025"/>
            <a:ext cx="1150938" cy="49371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a:t>
            </a:r>
            <a:r>
              <a:rPr lang="en-US" sz="2500" b="1" kern="0" baseline="30000" dirty="0">
                <a:solidFill>
                  <a:srgbClr val="000000"/>
                </a:solidFill>
                <a:latin typeface="Arial" pitchFamily="34" charset="0"/>
                <a:cs typeface="Arial" pitchFamily="34" charset="0"/>
              </a:rPr>
              <a:t>5</a:t>
            </a:r>
            <a:r>
              <a:rPr lang="en-US" sz="2500" b="1" kern="0" dirty="0">
                <a:solidFill>
                  <a:srgbClr val="000000"/>
                </a:solidFill>
                <a:latin typeface="Arial" pitchFamily="34" charset="0"/>
                <a:cs typeface="Arial" pitchFamily="34" charset="0"/>
              </a:rPr>
              <a:t>/</a:t>
            </a:r>
            <a:r>
              <a:rPr lang="en-US" sz="2500" b="1" kern="0" baseline="-25000" dirty="0">
                <a:solidFill>
                  <a:srgbClr val="000000"/>
                </a:solidFill>
                <a:latin typeface="Arial" pitchFamily="34" charset="0"/>
                <a:cs typeface="Arial" pitchFamily="34" charset="0"/>
              </a:rPr>
              <a:t>16</a:t>
            </a:r>
            <a:r>
              <a:rPr lang="en-US" sz="2500" b="1" kern="0" dirty="0">
                <a:solidFill>
                  <a:srgbClr val="000000"/>
                </a:solidFill>
                <a:latin typeface="Arial" pitchFamily="34" charset="0"/>
                <a:cs typeface="Arial" pitchFamily="34" charset="0"/>
              </a:rPr>
              <a:t>"</a:t>
            </a:r>
          </a:p>
        </p:txBody>
      </p:sp>
      <p:sp>
        <p:nvSpPr>
          <p:cNvPr id="10" name="Rectangle 9"/>
          <p:cNvSpPr/>
          <p:nvPr/>
        </p:nvSpPr>
        <p:spPr>
          <a:xfrm>
            <a:off x="6843713" y="3432536"/>
            <a:ext cx="900112" cy="49212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spAutoFit/>
          </a:bodyPr>
          <a:lstStyle/>
          <a:p>
            <a:pPr marL="514350" indent="-514350" eaLnBrk="0" hangingPunct="0">
              <a:spcBef>
                <a:spcPts val="1200"/>
              </a:spcBef>
              <a:buClr>
                <a:srgbClr val="009900"/>
              </a:buClr>
              <a:buSzPct val="110000"/>
              <a:defRPr/>
            </a:pPr>
            <a:r>
              <a:rPr lang="en-US" sz="2500" b="1" kern="0" dirty="0">
                <a:solidFill>
                  <a:srgbClr val="000000"/>
                </a:solidFill>
                <a:latin typeface="Arial" pitchFamily="34" charset="0"/>
                <a:cs typeface="Arial" pitchFamily="34" charset="0"/>
              </a:rPr>
              <a:t>2 ½" </a:t>
            </a:r>
          </a:p>
        </p:txBody>
      </p:sp>
      <p:cxnSp>
        <p:nvCxnSpPr>
          <p:cNvPr id="12" name="Straight Connector 11"/>
          <p:cNvCxnSpPr>
            <a:cxnSpLocks noChangeShapeType="1"/>
          </p:cNvCxnSpPr>
          <p:nvPr/>
        </p:nvCxnSpPr>
        <p:spPr bwMode="auto">
          <a:xfrm rot="5400000">
            <a:off x="3837781" y="3948113"/>
            <a:ext cx="2382838" cy="0"/>
          </a:xfrm>
          <a:prstGeom prst="line">
            <a:avLst/>
          </a:prstGeom>
          <a:noFill/>
          <a:ln w="9525" algn="ctr">
            <a:solidFill>
              <a:schemeClr val="tx1"/>
            </a:solidFill>
            <a:round/>
            <a:headEnd/>
            <a:tailEnd/>
          </a:ln>
        </p:spPr>
      </p:cxnSp>
      <p:sp>
        <p:nvSpPr>
          <p:cNvPr id="13" name="Rectangle 12"/>
          <p:cNvSpPr/>
          <p:nvPr/>
        </p:nvSpPr>
        <p:spPr>
          <a:xfrm>
            <a:off x="774700" y="2656465"/>
            <a:ext cx="3243263" cy="2092325"/>
          </a:xfrm>
          <a:prstGeom prst="rect">
            <a:avLst/>
          </a:prstGeom>
        </p:spPr>
        <p:txBody>
          <a:bodyPr>
            <a:spAutoFit/>
          </a:bodyPr>
          <a:lstStyle/>
          <a:p>
            <a:pPr eaLnBrk="0" hangingPunct="0">
              <a:spcBef>
                <a:spcPts val="1200"/>
              </a:spcBef>
              <a:buClr>
                <a:srgbClr val="009900"/>
              </a:buClr>
              <a:buSzPct val="110000"/>
              <a:defRPr/>
            </a:pPr>
            <a:r>
              <a:rPr lang="en-US" sz="2500" b="1" kern="0" dirty="0">
                <a:solidFill>
                  <a:srgbClr val="000000"/>
                </a:solidFill>
                <a:latin typeface="Arial"/>
              </a:rPr>
              <a:t>Which of the following sizes of ball hitch must be used on the towing vehicle?</a:t>
            </a:r>
          </a:p>
        </p:txBody>
      </p:sp>
      <p:sp>
        <p:nvSpPr>
          <p:cNvPr id="14" name="Right Arrow 13"/>
          <p:cNvSpPr>
            <a:spLocks noChangeArrowheads="1"/>
          </p:cNvSpPr>
          <p:nvPr/>
        </p:nvSpPr>
        <p:spPr bwMode="auto">
          <a:xfrm>
            <a:off x="4233431" y="3723409"/>
            <a:ext cx="525462" cy="319087"/>
          </a:xfrm>
          <a:prstGeom prst="rightArrow">
            <a:avLst>
              <a:gd name="adj1" fmla="val 50000"/>
              <a:gd name="adj2" fmla="val 49998"/>
            </a:avLst>
          </a:prstGeom>
          <a:solidFill>
            <a:srgbClr val="0070C0"/>
          </a:solidFill>
          <a:ln w="9525">
            <a:noFill/>
            <a:miter lim="800000"/>
            <a:headEnd/>
            <a:tailEnd/>
          </a:ln>
        </p:spPr>
        <p:txBody>
          <a:bodyPr anchor="ctr">
            <a:spAutoFit/>
          </a:bodyPr>
          <a:lstStyle/>
          <a:p>
            <a:pPr algn="ctr">
              <a:spcBef>
                <a:spcPts val="2400"/>
              </a:spcBef>
              <a:buClr>
                <a:srgbClr val="38FF38"/>
              </a:buClr>
            </a:pPr>
            <a:endParaRPr lang="en-US" dirty="0">
              <a:solidFill>
                <a:srgbClr val="000000"/>
              </a:solidFill>
              <a:latin typeface="Arial Black" pitchFamily="34" charset="0"/>
            </a:endParaRPr>
          </a:p>
        </p:txBody>
      </p:sp>
      <p:pic>
        <p:nvPicPr>
          <p:cNvPr id="16"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910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9"/>
                                        </p:tgtEl>
                                        <p:attrNameLst>
                                          <p:attrName>fillcolor</p:attrName>
                                        </p:attrNameLst>
                                      </p:cBhvr>
                                      <p:to>
                                        <a:srgbClr val="FF2600"/>
                                      </p:to>
                                    </p:animClr>
                                    <p:set>
                                      <p:cBhvr>
                                        <p:cTn id="23" dur="2000" fill="hold"/>
                                        <p:tgtEl>
                                          <p:spTgt spid="9"/>
                                        </p:tgtEl>
                                        <p:attrNameLst>
                                          <p:attrName>fill.type</p:attrName>
                                        </p:attrNameLst>
                                      </p:cBhvr>
                                      <p:to>
                                        <p:strVal val="solid"/>
                                      </p:to>
                                    </p:set>
                                    <p:set>
                                      <p:cBhvr>
                                        <p:cTn id="24"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3908"/>
            <a:ext cx="9144000" cy="914400"/>
          </a:xfrm>
        </p:spPr>
        <p:txBody>
          <a:bodyPr/>
          <a:lstStyle/>
          <a:p>
            <a:pPr eaLnBrk="1" hangingPunct="1"/>
            <a:r>
              <a:rPr lang="en-US" dirty="0"/>
              <a:t>Trailering Your Vessel</a:t>
            </a:r>
            <a:endParaRPr lang="en-US" sz="2400" dirty="0"/>
          </a:p>
        </p:txBody>
      </p:sp>
      <p:sp>
        <p:nvSpPr>
          <p:cNvPr id="92163" name="Text Placeholder 5"/>
          <p:cNvSpPr>
            <a:spLocks noGrp="1"/>
          </p:cNvSpPr>
          <p:nvPr>
            <p:ph type="body" idx="1"/>
          </p:nvPr>
        </p:nvSpPr>
        <p:spPr>
          <a:xfrm>
            <a:off x="457200" y="1295400"/>
            <a:ext cx="8229600" cy="639762"/>
          </a:xfrm>
        </p:spPr>
        <p:txBody>
          <a:bodyPr/>
          <a:lstStyle/>
          <a:p>
            <a:r>
              <a:rPr lang="en-US" dirty="0">
                <a:latin typeface="Arial" charset="0"/>
                <a:cs typeface="Arial" charset="0"/>
              </a:rPr>
              <a:t>Before leaving home:</a:t>
            </a:r>
          </a:p>
        </p:txBody>
      </p:sp>
      <p:sp>
        <p:nvSpPr>
          <p:cNvPr id="90116" name="Rectangle 3"/>
          <p:cNvSpPr>
            <a:spLocks noGrp="1" noChangeArrowheads="1"/>
          </p:cNvSpPr>
          <p:nvPr>
            <p:ph sz="half" idx="2"/>
          </p:nvPr>
        </p:nvSpPr>
        <p:spPr>
          <a:xfrm>
            <a:off x="457200" y="1905000"/>
            <a:ext cx="4495800" cy="3951288"/>
          </a:xfrm>
        </p:spPr>
        <p:txBody>
          <a:bodyPr/>
          <a:lstStyle/>
          <a:p>
            <a:pPr>
              <a:spcBef>
                <a:spcPts val="1800"/>
              </a:spcBef>
            </a:pPr>
            <a:r>
              <a:rPr lang="en-US" dirty="0">
                <a:latin typeface="Arial" charset="0"/>
                <a:cs typeface="Arial" charset="0"/>
              </a:rPr>
              <a:t>Secure all gear in the vessel.</a:t>
            </a:r>
          </a:p>
          <a:p>
            <a:pPr>
              <a:spcBef>
                <a:spcPts val="1800"/>
              </a:spcBef>
            </a:pPr>
            <a:r>
              <a:rPr lang="en-US" dirty="0">
                <a:latin typeface="Arial" charset="0"/>
                <a:cs typeface="Arial" charset="0"/>
              </a:rPr>
              <a:t>Secure the vessel to the trailer.</a:t>
            </a:r>
          </a:p>
          <a:p>
            <a:pPr>
              <a:spcBef>
                <a:spcPts val="1800"/>
              </a:spcBef>
            </a:pPr>
            <a:r>
              <a:rPr lang="en-US" dirty="0">
                <a:latin typeface="Arial" charset="0"/>
                <a:cs typeface="Arial" charset="0"/>
              </a:rPr>
              <a:t>Secure engine.</a:t>
            </a:r>
          </a:p>
          <a:p>
            <a:pPr>
              <a:spcBef>
                <a:spcPts val="1800"/>
              </a:spcBef>
            </a:pPr>
            <a:r>
              <a:rPr lang="en-US" dirty="0">
                <a:latin typeface="Arial" charset="0"/>
                <a:cs typeface="Arial" charset="0"/>
              </a:rPr>
              <a:t>Crisscross two safety chains under the trailer tongue.</a:t>
            </a:r>
          </a:p>
          <a:p>
            <a:pPr lvl="1" eaLnBrk="1" hangingPunct="1">
              <a:lnSpc>
                <a:spcPct val="95000"/>
              </a:lnSpc>
            </a:pPr>
            <a:endParaRPr lang="en-US" dirty="0">
              <a:latin typeface="Arial" charset="0"/>
              <a:cs typeface="Arial" charset="0"/>
            </a:endParaRPr>
          </a:p>
        </p:txBody>
      </p:sp>
      <p:pic>
        <p:nvPicPr>
          <p:cNvPr id="5" name="Picture 9" descr="C:\DOCUME~1\bbullock\LOCALS~1\Temp\VMwareDnD\caf32c1e\pre_departur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1371600"/>
            <a:ext cx="3352800" cy="2116138"/>
          </a:xfrm>
          <a:prstGeom prst="rect">
            <a:avLst/>
          </a:prstGeom>
          <a:noFill/>
          <a:ln w="9525">
            <a:noFill/>
            <a:miter lim="800000"/>
            <a:headEnd/>
            <a:tailEnd/>
          </a:ln>
        </p:spPr>
      </p:pic>
      <p:pic>
        <p:nvPicPr>
          <p:cNvPr id="6" name="Picture 8" descr="crisscross_chain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3581400"/>
            <a:ext cx="3357562" cy="20574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928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1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1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914400"/>
          </a:xfrm>
        </p:spPr>
        <p:txBody>
          <a:bodyPr/>
          <a:lstStyle/>
          <a:p>
            <a:pPr eaLnBrk="1" hangingPunct="1"/>
            <a:r>
              <a:rPr lang="en-US" dirty="0"/>
              <a:t>Trailering Your Vessel</a:t>
            </a:r>
            <a:endParaRPr lang="en-US" sz="2400" dirty="0"/>
          </a:p>
        </p:txBody>
      </p:sp>
      <p:sp>
        <p:nvSpPr>
          <p:cNvPr id="91139" name="Rectangle 3"/>
          <p:cNvSpPr>
            <a:spLocks noGrp="1" noChangeArrowheads="1"/>
          </p:cNvSpPr>
          <p:nvPr>
            <p:ph idx="1"/>
          </p:nvPr>
        </p:nvSpPr>
        <p:spPr>
          <a:xfrm>
            <a:off x="457200" y="1600201"/>
            <a:ext cx="8229600" cy="4191000"/>
          </a:xfrm>
        </p:spPr>
        <p:txBody>
          <a:bodyPr/>
          <a:lstStyle/>
          <a:p>
            <a:pPr eaLnBrk="1" hangingPunct="1"/>
            <a:r>
              <a:rPr lang="en-US" dirty="0">
                <a:latin typeface="Arial" charset="0"/>
                <a:cs typeface="Arial" charset="0"/>
              </a:rPr>
              <a:t>Inspect and maintain trailering equipment.</a:t>
            </a:r>
          </a:p>
          <a:p>
            <a:pPr lvl="1"/>
            <a:r>
              <a:rPr lang="en-US" dirty="0">
                <a:latin typeface="Arial" charset="0"/>
                <a:cs typeface="Arial" charset="0"/>
              </a:rPr>
              <a:t>Check tire pressure on all tires.</a:t>
            </a:r>
          </a:p>
          <a:p>
            <a:pPr lvl="1"/>
            <a:r>
              <a:rPr lang="en-US" dirty="0">
                <a:latin typeface="Arial" charset="0"/>
                <a:cs typeface="Arial" charset="0"/>
              </a:rPr>
              <a:t>Tighten lug nuts. </a:t>
            </a:r>
          </a:p>
          <a:p>
            <a:pPr lvl="1"/>
            <a:r>
              <a:rPr lang="en-US" dirty="0">
                <a:latin typeface="Arial" charset="0"/>
                <a:cs typeface="Arial" charset="0"/>
              </a:rPr>
              <a:t>Grease wheel bearings. </a:t>
            </a:r>
          </a:p>
          <a:p>
            <a:pPr lvl="1"/>
            <a:r>
              <a:rPr lang="en-US" dirty="0">
                <a:latin typeface="Arial" charset="0"/>
                <a:cs typeface="Arial" charset="0"/>
              </a:rPr>
              <a:t>Check lights and brakes.</a:t>
            </a:r>
          </a:p>
          <a:p>
            <a:pPr lvl="1"/>
            <a:r>
              <a:rPr lang="en-US" dirty="0">
                <a:latin typeface="Arial" charset="0"/>
                <a:cs typeface="Arial" charset="0"/>
              </a:rPr>
              <a:t>Check tie-down straps, </a:t>
            </a:r>
            <a:br>
              <a:rPr lang="en-US" dirty="0">
                <a:latin typeface="Arial" charset="0"/>
                <a:cs typeface="Arial" charset="0"/>
              </a:rPr>
            </a:br>
            <a:r>
              <a:rPr lang="en-US" dirty="0">
                <a:latin typeface="Arial" charset="0"/>
                <a:cs typeface="Arial" charset="0"/>
              </a:rPr>
              <a:t>lines, winch, safety </a:t>
            </a:r>
            <a:br>
              <a:rPr lang="en-US" dirty="0">
                <a:latin typeface="Arial" charset="0"/>
                <a:cs typeface="Arial" charset="0"/>
              </a:rPr>
            </a:br>
            <a:r>
              <a:rPr lang="en-US" dirty="0">
                <a:latin typeface="Arial" charset="0"/>
                <a:cs typeface="Arial" charset="0"/>
              </a:rPr>
              <a:t>chains, and hitch.</a:t>
            </a:r>
          </a:p>
        </p:txBody>
      </p:sp>
      <p:pic>
        <p:nvPicPr>
          <p:cNvPr id="93188" name="Picture 3" descr="wheel_chec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2895600"/>
            <a:ext cx="3368675" cy="22860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0505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a:xfrm>
            <a:off x="0" y="0"/>
            <a:ext cx="9144000" cy="914400"/>
          </a:xfrm>
        </p:spPr>
        <p:txBody>
          <a:bodyPr/>
          <a:lstStyle/>
          <a:p>
            <a:r>
              <a:rPr lang="en-US" dirty="0"/>
              <a:t>Trailering Your Vessel</a:t>
            </a:r>
          </a:p>
        </p:txBody>
      </p:sp>
      <p:sp>
        <p:nvSpPr>
          <p:cNvPr id="94211" name="Text Placeholder 4"/>
          <p:cNvSpPr>
            <a:spLocks noGrp="1"/>
          </p:cNvSpPr>
          <p:nvPr>
            <p:ph type="body" idx="1"/>
          </p:nvPr>
        </p:nvSpPr>
        <p:spPr>
          <a:xfrm>
            <a:off x="457200" y="1219200"/>
            <a:ext cx="8229600" cy="639763"/>
          </a:xfrm>
        </p:spPr>
        <p:txBody>
          <a:bodyPr/>
          <a:lstStyle/>
          <a:p>
            <a:r>
              <a:rPr lang="en-US" dirty="0">
                <a:latin typeface="Arial" charset="0"/>
                <a:cs typeface="Arial" charset="0"/>
              </a:rPr>
              <a:t>On the Road With a Trailer</a:t>
            </a:r>
          </a:p>
        </p:txBody>
      </p:sp>
      <p:sp>
        <p:nvSpPr>
          <p:cNvPr id="92164" name="Content Placeholder 5"/>
          <p:cNvSpPr>
            <a:spLocks noGrp="1"/>
          </p:cNvSpPr>
          <p:nvPr>
            <p:ph sz="half" idx="2"/>
          </p:nvPr>
        </p:nvSpPr>
        <p:spPr>
          <a:xfrm>
            <a:off x="457200" y="1858963"/>
            <a:ext cx="8229600" cy="3932237"/>
          </a:xfrm>
        </p:spPr>
        <p:txBody>
          <a:bodyPr/>
          <a:lstStyle/>
          <a:p>
            <a:r>
              <a:rPr lang="en-US" dirty="0">
                <a:latin typeface="Arial" charset="0"/>
                <a:cs typeface="Arial" charset="0"/>
              </a:rPr>
              <a:t>Drive cautiously.</a:t>
            </a:r>
          </a:p>
          <a:p>
            <a:pPr lvl="1" eaLnBrk="1" hangingPunct="1">
              <a:lnSpc>
                <a:spcPct val="97000"/>
              </a:lnSpc>
            </a:pPr>
            <a:r>
              <a:rPr lang="en-US" dirty="0">
                <a:latin typeface="Arial" charset="0"/>
                <a:cs typeface="Arial" charset="0"/>
              </a:rPr>
              <a:t>Drive at moderate speeds.</a:t>
            </a:r>
          </a:p>
          <a:p>
            <a:pPr lvl="1" eaLnBrk="1" hangingPunct="1">
              <a:lnSpc>
                <a:spcPct val="97000"/>
              </a:lnSpc>
            </a:pPr>
            <a:r>
              <a:rPr lang="en-US" dirty="0">
                <a:latin typeface="Arial" charset="0"/>
                <a:cs typeface="Arial" charset="0"/>
              </a:rPr>
              <a:t>On long trips, pull over every hour or so to check vehicle, trailer, and gear.</a:t>
            </a:r>
          </a:p>
          <a:p>
            <a:pPr eaLnBrk="1" hangingPunct="1">
              <a:lnSpc>
                <a:spcPct val="97000"/>
              </a:lnSpc>
            </a:pPr>
            <a:r>
              <a:rPr lang="en-US" dirty="0">
                <a:latin typeface="Arial" charset="0"/>
                <a:cs typeface="Arial" charset="0"/>
              </a:rPr>
              <a:t>Allow for added length and weight of trailer.</a:t>
            </a:r>
          </a:p>
          <a:p>
            <a:pPr lvl="1" eaLnBrk="1" hangingPunct="1">
              <a:lnSpc>
                <a:spcPct val="97000"/>
              </a:lnSpc>
            </a:pPr>
            <a:r>
              <a:rPr lang="en-US" dirty="0">
                <a:latin typeface="Arial" charset="0"/>
                <a:cs typeface="Arial" charset="0"/>
              </a:rPr>
              <a:t>Make wider turns at corners and curves.</a:t>
            </a:r>
          </a:p>
          <a:p>
            <a:pPr lvl="1" eaLnBrk="1" hangingPunct="1">
              <a:lnSpc>
                <a:spcPct val="97000"/>
              </a:lnSpc>
            </a:pPr>
            <a:r>
              <a:rPr lang="en-US" dirty="0">
                <a:latin typeface="Arial" charset="0"/>
                <a:cs typeface="Arial" charset="0"/>
              </a:rPr>
              <a:t>Allow extra time and distance to stop and pass.</a:t>
            </a:r>
          </a:p>
          <a:p>
            <a:endParaRPr lang="en-US" dirty="0">
              <a:latin typeface="Arial" charset="0"/>
              <a:cs typeface="Arial" charset="0"/>
            </a:endParaRP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2348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0" y="0"/>
            <a:ext cx="9144000" cy="914400"/>
          </a:xfrm>
        </p:spPr>
        <p:txBody>
          <a:bodyPr/>
          <a:lstStyle/>
          <a:p>
            <a:r>
              <a:rPr lang="en-US" dirty="0"/>
              <a:t>Trailering Your Vessel</a:t>
            </a:r>
          </a:p>
        </p:txBody>
      </p:sp>
      <p:sp>
        <p:nvSpPr>
          <p:cNvPr id="95235" name="Text Placeholder 4"/>
          <p:cNvSpPr>
            <a:spLocks noGrp="1"/>
          </p:cNvSpPr>
          <p:nvPr>
            <p:ph type="body" idx="1"/>
          </p:nvPr>
        </p:nvSpPr>
        <p:spPr>
          <a:xfrm>
            <a:off x="457200" y="1219200"/>
            <a:ext cx="8229600" cy="639762"/>
          </a:xfrm>
        </p:spPr>
        <p:txBody>
          <a:bodyPr/>
          <a:lstStyle/>
          <a:p>
            <a:r>
              <a:rPr lang="en-US" dirty="0">
                <a:latin typeface="Arial" charset="0"/>
                <a:cs typeface="Arial" charset="0"/>
              </a:rPr>
              <a:t>Launching Your Vessel From a Trailer</a:t>
            </a:r>
          </a:p>
        </p:txBody>
      </p:sp>
      <p:sp>
        <p:nvSpPr>
          <p:cNvPr id="93188" name="Content Placeholder 5"/>
          <p:cNvSpPr>
            <a:spLocks noGrp="1"/>
          </p:cNvSpPr>
          <p:nvPr>
            <p:ph sz="half" idx="2"/>
          </p:nvPr>
        </p:nvSpPr>
        <p:spPr>
          <a:xfrm>
            <a:off x="457200" y="1905000"/>
            <a:ext cx="8229600" cy="3951288"/>
          </a:xfrm>
        </p:spPr>
        <p:txBody>
          <a:bodyPr/>
          <a:lstStyle/>
          <a:p>
            <a:r>
              <a:rPr lang="en-US" dirty="0">
                <a:latin typeface="Arial" charset="0"/>
                <a:cs typeface="Arial" charset="0"/>
              </a:rPr>
              <a:t>Don’t block ramp traffic!</a:t>
            </a:r>
          </a:p>
          <a:p>
            <a:pPr lvl="1"/>
            <a:r>
              <a:rPr lang="en-US" dirty="0">
                <a:latin typeface="Arial" charset="0"/>
                <a:cs typeface="Arial" charset="0"/>
              </a:rPr>
              <a:t>Transfer all gear to the vessel.</a:t>
            </a:r>
          </a:p>
          <a:p>
            <a:pPr lvl="1"/>
            <a:r>
              <a:rPr lang="en-US" dirty="0">
                <a:latin typeface="Arial" charset="0"/>
                <a:cs typeface="Arial" charset="0"/>
              </a:rPr>
              <a:t>Disconnect trailer lights.</a:t>
            </a:r>
          </a:p>
          <a:p>
            <a:pPr lvl="1"/>
            <a:r>
              <a:rPr lang="en-US" dirty="0">
                <a:latin typeface="Arial" charset="0"/>
                <a:cs typeface="Arial" charset="0"/>
              </a:rPr>
              <a:t>Leave the winch line </a:t>
            </a:r>
            <a:br>
              <a:rPr lang="en-US" dirty="0">
                <a:latin typeface="Arial" charset="0"/>
                <a:cs typeface="Arial" charset="0"/>
              </a:rPr>
            </a:br>
            <a:r>
              <a:rPr lang="en-US" dirty="0">
                <a:latin typeface="Arial" charset="0"/>
                <a:cs typeface="Arial" charset="0"/>
              </a:rPr>
              <a:t>secured to the vessel.</a:t>
            </a:r>
          </a:p>
          <a:p>
            <a:pPr lvl="1"/>
            <a:r>
              <a:rPr lang="en-US" dirty="0">
                <a:latin typeface="Arial" charset="0"/>
                <a:cs typeface="Arial" charset="0"/>
              </a:rPr>
              <a:t>Remove tie-down straps.</a:t>
            </a:r>
          </a:p>
          <a:p>
            <a:pPr lvl="1"/>
            <a:r>
              <a:rPr lang="en-US" dirty="0">
                <a:latin typeface="Arial" charset="0"/>
                <a:cs typeface="Arial" charset="0"/>
              </a:rPr>
              <a:t>Ensure drain plug is in place.</a:t>
            </a:r>
          </a:p>
          <a:p>
            <a:pPr lvl="1"/>
            <a:r>
              <a:rPr lang="en-US" dirty="0">
                <a:latin typeface="Arial" charset="0"/>
                <a:cs typeface="Arial" charset="0"/>
              </a:rPr>
              <a:t>Tie a rope to the vessel’s bow.</a:t>
            </a:r>
          </a:p>
          <a:p>
            <a:endParaRPr lang="en-US" dirty="0">
              <a:latin typeface="Arial" charset="0"/>
              <a:cs typeface="Arial" charset="0"/>
            </a:endParaRPr>
          </a:p>
        </p:txBody>
      </p:sp>
      <p:pic>
        <p:nvPicPr>
          <p:cNvPr id="5" name="Picture 7" descr="C:\DOCUME~1\bbullock\LOCALS~1\Temp\VMwareDnD\daf91c41\trailer_lights_disconnec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971800"/>
            <a:ext cx="2925763" cy="1985716"/>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5844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18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318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1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3446" y="-37123"/>
            <a:ext cx="9144000" cy="914400"/>
          </a:xfrm>
        </p:spPr>
        <p:txBody>
          <a:bodyPr/>
          <a:lstStyle/>
          <a:p>
            <a:pPr eaLnBrk="1" hangingPunct="1"/>
            <a:r>
              <a:rPr lang="en-US" dirty="0"/>
              <a:t>Trailering Your Vessel</a:t>
            </a:r>
            <a:endParaRPr lang="en-US" sz="2400" dirty="0"/>
          </a:p>
        </p:txBody>
      </p:sp>
      <p:sp>
        <p:nvSpPr>
          <p:cNvPr id="94211" name="Rectangle 3"/>
          <p:cNvSpPr>
            <a:spLocks noGrp="1" noChangeArrowheads="1"/>
          </p:cNvSpPr>
          <p:nvPr>
            <p:ph idx="1"/>
          </p:nvPr>
        </p:nvSpPr>
        <p:spPr>
          <a:xfrm>
            <a:off x="457200" y="1219200"/>
            <a:ext cx="8229600" cy="4525963"/>
          </a:xfrm>
        </p:spPr>
        <p:txBody>
          <a:bodyPr/>
          <a:lstStyle/>
          <a:p>
            <a:r>
              <a:rPr lang="en-US" dirty="0">
                <a:latin typeface="Arial" charset="0"/>
                <a:cs typeface="Arial" charset="0"/>
              </a:rPr>
              <a:t>Back the trailer into the water.</a:t>
            </a:r>
          </a:p>
          <a:p>
            <a:pPr lvl="1"/>
            <a:r>
              <a:rPr lang="en-US" dirty="0">
                <a:latin typeface="Arial" charset="0"/>
                <a:cs typeface="Arial" charset="0"/>
              </a:rPr>
              <a:t>Set the parking brake on the towing vehicle.</a:t>
            </a:r>
          </a:p>
          <a:p>
            <a:pPr lvl="1"/>
            <a:r>
              <a:rPr lang="en-US" dirty="0">
                <a:latin typeface="Arial" charset="0"/>
                <a:cs typeface="Arial" charset="0"/>
              </a:rPr>
              <a:t>Lower the vessel’s engine or outdrive.</a:t>
            </a:r>
          </a:p>
          <a:p>
            <a:pPr lvl="1"/>
            <a:r>
              <a:rPr lang="en-US" dirty="0">
                <a:latin typeface="Arial" charset="0"/>
                <a:cs typeface="Arial" charset="0"/>
              </a:rPr>
              <a:t>Start the engine.</a:t>
            </a:r>
          </a:p>
          <a:p>
            <a:pPr lvl="1"/>
            <a:r>
              <a:rPr lang="en-US" dirty="0">
                <a:latin typeface="Arial" charset="0"/>
                <a:cs typeface="Arial" charset="0"/>
              </a:rPr>
              <a:t>Back the trailer into the water until the vessel floats.</a:t>
            </a:r>
          </a:p>
          <a:p>
            <a:pPr lvl="1"/>
            <a:r>
              <a:rPr lang="en-US" dirty="0">
                <a:latin typeface="Arial" charset="0"/>
                <a:cs typeface="Arial" charset="0"/>
              </a:rPr>
              <a:t>Undo the winch line. Back the vessel off the trailer.</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867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0" y="0"/>
            <a:ext cx="9144000" cy="914400"/>
          </a:xfrm>
        </p:spPr>
        <p:txBody>
          <a:bodyPr/>
          <a:lstStyle/>
          <a:p>
            <a:r>
              <a:rPr lang="en-US" dirty="0"/>
              <a:t>Trailering Your Vessel</a:t>
            </a:r>
          </a:p>
        </p:txBody>
      </p:sp>
      <p:sp>
        <p:nvSpPr>
          <p:cNvPr id="97283" name="Text Placeholder 4"/>
          <p:cNvSpPr>
            <a:spLocks noGrp="1"/>
          </p:cNvSpPr>
          <p:nvPr>
            <p:ph type="body" idx="1"/>
          </p:nvPr>
        </p:nvSpPr>
        <p:spPr>
          <a:xfrm>
            <a:off x="457200" y="1066800"/>
            <a:ext cx="8229600" cy="639763"/>
          </a:xfrm>
        </p:spPr>
        <p:txBody>
          <a:bodyPr/>
          <a:lstStyle/>
          <a:p>
            <a:r>
              <a:rPr lang="en-US" dirty="0">
                <a:latin typeface="Arial" charset="0"/>
                <a:cs typeface="Arial" charset="0"/>
              </a:rPr>
              <a:t>Retrieving Your Vessel</a:t>
            </a:r>
          </a:p>
        </p:txBody>
      </p:sp>
      <p:sp>
        <p:nvSpPr>
          <p:cNvPr id="95236" name="Content Placeholder 5"/>
          <p:cNvSpPr>
            <a:spLocks noGrp="1"/>
          </p:cNvSpPr>
          <p:nvPr>
            <p:ph sz="half" idx="2"/>
          </p:nvPr>
        </p:nvSpPr>
        <p:spPr>
          <a:xfrm>
            <a:off x="457200" y="1706563"/>
            <a:ext cx="8229600" cy="4084637"/>
          </a:xfrm>
        </p:spPr>
        <p:txBody>
          <a:bodyPr/>
          <a:lstStyle/>
          <a:p>
            <a:r>
              <a:rPr lang="en-US" dirty="0">
                <a:latin typeface="Arial" charset="0"/>
                <a:cs typeface="Arial" charset="0"/>
              </a:rPr>
              <a:t>Wait for your turn.</a:t>
            </a:r>
          </a:p>
          <a:p>
            <a:pPr>
              <a:spcBef>
                <a:spcPts val="1200"/>
              </a:spcBef>
            </a:pPr>
            <a:r>
              <a:rPr lang="en-US" dirty="0">
                <a:latin typeface="Arial" charset="0"/>
                <a:cs typeface="Arial" charset="0"/>
              </a:rPr>
              <a:t>Back the trailer into the water.</a:t>
            </a:r>
          </a:p>
          <a:p>
            <a:pPr lvl="1"/>
            <a:r>
              <a:rPr lang="en-US" dirty="0">
                <a:latin typeface="Arial" charset="0"/>
                <a:cs typeface="Arial" charset="0"/>
              </a:rPr>
              <a:t>Set parking brake.</a:t>
            </a:r>
          </a:p>
          <a:p>
            <a:pPr lvl="1">
              <a:spcBef>
                <a:spcPts val="600"/>
              </a:spcBef>
            </a:pPr>
            <a:r>
              <a:rPr lang="en-US" dirty="0">
                <a:latin typeface="Arial" charset="0"/>
                <a:cs typeface="Arial" charset="0"/>
              </a:rPr>
              <a:t>Attach winch line.</a:t>
            </a:r>
          </a:p>
          <a:p>
            <a:pPr lvl="1">
              <a:spcBef>
                <a:spcPts val="600"/>
              </a:spcBef>
            </a:pPr>
            <a:r>
              <a:rPr lang="en-US" dirty="0">
                <a:latin typeface="Arial" charset="0"/>
                <a:cs typeface="Arial" charset="0"/>
              </a:rPr>
              <a:t>Shut off engine.</a:t>
            </a:r>
          </a:p>
          <a:p>
            <a:pPr lvl="1">
              <a:spcBef>
                <a:spcPts val="600"/>
              </a:spcBef>
            </a:pPr>
            <a:r>
              <a:rPr lang="en-US" dirty="0">
                <a:latin typeface="Arial" charset="0"/>
                <a:cs typeface="Arial" charset="0"/>
              </a:rPr>
              <a:t>Raise engine or </a:t>
            </a:r>
            <a:br>
              <a:rPr lang="en-US" dirty="0">
                <a:latin typeface="Arial" charset="0"/>
                <a:cs typeface="Arial" charset="0"/>
              </a:rPr>
            </a:br>
            <a:r>
              <a:rPr lang="en-US" dirty="0">
                <a:latin typeface="Arial" charset="0"/>
                <a:cs typeface="Arial" charset="0"/>
              </a:rPr>
              <a:t>outdrive.</a:t>
            </a:r>
          </a:p>
          <a:p>
            <a:pPr lvl="1">
              <a:spcBef>
                <a:spcPts val="600"/>
              </a:spcBef>
            </a:pPr>
            <a:r>
              <a:rPr lang="en-US" dirty="0">
                <a:latin typeface="Arial" charset="0"/>
                <a:cs typeface="Arial" charset="0"/>
              </a:rPr>
              <a:t>Pull trailer out of </a:t>
            </a:r>
            <a:br>
              <a:rPr lang="en-US" dirty="0">
                <a:latin typeface="Arial" charset="0"/>
                <a:cs typeface="Arial" charset="0"/>
              </a:rPr>
            </a:br>
            <a:r>
              <a:rPr lang="en-US" dirty="0">
                <a:latin typeface="Arial" charset="0"/>
                <a:cs typeface="Arial" charset="0"/>
              </a:rPr>
              <a:t>the water.</a:t>
            </a:r>
          </a:p>
          <a:p>
            <a:endParaRPr lang="en-US" dirty="0">
              <a:latin typeface="Arial" charset="0"/>
              <a:cs typeface="Arial" charset="0"/>
            </a:endParaRPr>
          </a:p>
        </p:txBody>
      </p:sp>
      <p:pic>
        <p:nvPicPr>
          <p:cNvPr id="97285" name="Picture 4" descr="launching_boa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3675" y="3021013"/>
            <a:ext cx="3184525" cy="2563812"/>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20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2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0" y="0"/>
            <a:ext cx="9144000" cy="914400"/>
          </a:xfrm>
        </p:spPr>
        <p:txBody>
          <a:bodyPr/>
          <a:lstStyle/>
          <a:p>
            <a:pPr eaLnBrk="1" hangingPunct="1"/>
            <a:r>
              <a:rPr lang="en-US" dirty="0"/>
              <a:t>Trailering Your Vessel</a:t>
            </a:r>
            <a:endParaRPr lang="en-US" sz="24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7400" y="3200400"/>
            <a:ext cx="5105400" cy="2828967"/>
          </a:xfrm>
          <a:prstGeom prst="rect">
            <a:avLst/>
          </a:prstGeom>
        </p:spPr>
      </p:pic>
      <p:sp>
        <p:nvSpPr>
          <p:cNvPr id="5" name="Rectangle 3075"/>
          <p:cNvSpPr>
            <a:spLocks noGrp="1" noChangeArrowheads="1"/>
          </p:cNvSpPr>
          <p:nvPr>
            <p:ph idx="1"/>
          </p:nvPr>
        </p:nvSpPr>
        <p:spPr>
          <a:xfrm>
            <a:off x="457200" y="1143000"/>
            <a:ext cx="7920733" cy="4525963"/>
          </a:xfrm>
        </p:spPr>
        <p:txBody>
          <a:bodyPr/>
          <a:lstStyle/>
          <a:p>
            <a:pPr eaLnBrk="1" hangingPunct="1"/>
            <a:r>
              <a:rPr lang="en-US" dirty="0">
                <a:latin typeface="Arial" charset="0"/>
                <a:cs typeface="Arial" charset="0"/>
              </a:rPr>
              <a:t>Do not power load your boat.  Propeller wash can create.</a:t>
            </a:r>
          </a:p>
          <a:p>
            <a:pPr lvl="1"/>
            <a:r>
              <a:rPr lang="en-US" dirty="0">
                <a:latin typeface="Arial" charset="0"/>
                <a:cs typeface="Arial" charset="0"/>
              </a:rPr>
              <a:t>A large hole where trailer tires can get stuck</a:t>
            </a:r>
          </a:p>
          <a:p>
            <a:pPr lvl="1"/>
            <a:r>
              <a:rPr lang="en-US" dirty="0">
                <a:latin typeface="Arial" charset="0"/>
                <a:cs typeface="Arial" charset="0"/>
              </a:rPr>
              <a:t>A mound where boats can run aground </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421279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074"/>
          <p:cNvSpPr>
            <a:spLocks noGrp="1" noChangeArrowheads="1"/>
          </p:cNvSpPr>
          <p:nvPr>
            <p:ph type="title"/>
          </p:nvPr>
        </p:nvSpPr>
        <p:spPr>
          <a:xfrm>
            <a:off x="0" y="0"/>
            <a:ext cx="9144000" cy="914400"/>
          </a:xfrm>
        </p:spPr>
        <p:txBody>
          <a:bodyPr/>
          <a:lstStyle/>
          <a:p>
            <a:pPr eaLnBrk="1" hangingPunct="1"/>
            <a:r>
              <a:rPr lang="en-US" dirty="0"/>
              <a:t>Trailering Your Vessel</a:t>
            </a:r>
            <a:endParaRPr lang="en-US" sz="2400" dirty="0"/>
          </a:p>
        </p:txBody>
      </p:sp>
      <p:sp>
        <p:nvSpPr>
          <p:cNvPr id="96259" name="Rectangle 3075"/>
          <p:cNvSpPr>
            <a:spLocks noGrp="1" noChangeArrowheads="1"/>
          </p:cNvSpPr>
          <p:nvPr>
            <p:ph idx="1"/>
          </p:nvPr>
        </p:nvSpPr>
        <p:spPr>
          <a:xfrm>
            <a:off x="381000" y="1295400"/>
            <a:ext cx="8229600" cy="4525963"/>
          </a:xfrm>
        </p:spPr>
        <p:txBody>
          <a:bodyPr/>
          <a:lstStyle/>
          <a:p>
            <a:pPr eaLnBrk="1" hangingPunct="1"/>
            <a:r>
              <a:rPr lang="en-US" dirty="0">
                <a:latin typeface="Arial" charset="0"/>
                <a:cs typeface="Arial" charset="0"/>
              </a:rPr>
              <a:t>Prepare for drive home well away from boat ramp.</a:t>
            </a:r>
          </a:p>
          <a:p>
            <a:pPr lvl="1"/>
            <a:r>
              <a:rPr lang="en-US" dirty="0">
                <a:latin typeface="Arial" charset="0"/>
                <a:cs typeface="Arial" charset="0"/>
              </a:rPr>
              <a:t>Do not block ramp traffic.</a:t>
            </a:r>
          </a:p>
          <a:p>
            <a:pPr lvl="1"/>
            <a:r>
              <a:rPr lang="en-US" dirty="0">
                <a:latin typeface="Arial" charset="0"/>
                <a:cs typeface="Arial" charset="0"/>
              </a:rPr>
              <a:t>Remove and dispose of </a:t>
            </a:r>
            <a:br>
              <a:rPr lang="en-US" dirty="0">
                <a:latin typeface="Arial" charset="0"/>
                <a:cs typeface="Arial" charset="0"/>
              </a:rPr>
            </a:br>
            <a:r>
              <a:rPr lang="en-US" dirty="0">
                <a:latin typeface="Arial" charset="0"/>
                <a:cs typeface="Arial" charset="0"/>
              </a:rPr>
              <a:t>all aquatic nuisance </a:t>
            </a:r>
            <a:br>
              <a:rPr lang="en-US" dirty="0">
                <a:latin typeface="Arial" charset="0"/>
                <a:cs typeface="Arial" charset="0"/>
              </a:rPr>
            </a:br>
            <a:r>
              <a:rPr lang="en-US" dirty="0">
                <a:latin typeface="Arial" charset="0"/>
                <a:cs typeface="Arial" charset="0"/>
              </a:rPr>
              <a:t>species. </a:t>
            </a:r>
          </a:p>
          <a:p>
            <a:pPr lvl="1"/>
            <a:r>
              <a:rPr lang="en-US" dirty="0">
                <a:latin typeface="Arial" charset="0"/>
                <a:cs typeface="Arial" charset="0"/>
              </a:rPr>
              <a:t>Remove the drain plug. </a:t>
            </a:r>
          </a:p>
          <a:p>
            <a:pPr lvl="1"/>
            <a:r>
              <a:rPr lang="en-US" dirty="0">
                <a:latin typeface="Arial" charset="0"/>
                <a:cs typeface="Arial" charset="0"/>
              </a:rPr>
              <a:t>Secure your vessel </a:t>
            </a:r>
            <a:br>
              <a:rPr lang="en-US" dirty="0">
                <a:latin typeface="Arial" charset="0"/>
                <a:cs typeface="Arial" charset="0"/>
              </a:rPr>
            </a:br>
            <a:r>
              <a:rPr lang="en-US" dirty="0">
                <a:latin typeface="Arial" charset="0"/>
                <a:cs typeface="Arial" charset="0"/>
              </a:rPr>
              <a:t>and gear.</a:t>
            </a:r>
          </a:p>
        </p:txBody>
      </p:sp>
      <p:pic>
        <p:nvPicPr>
          <p:cNvPr id="4" name="Picture 9" descr="C:\DOCUME~1\bbullock\LOCALS~1\Temp\VMwareDnD\5b799ee2\hydrilla_on_boa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2590800"/>
            <a:ext cx="3421063" cy="23622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5122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a:xfrm>
            <a:off x="0" y="0"/>
            <a:ext cx="9144000" cy="1371600"/>
          </a:xfrm>
        </p:spPr>
        <p:txBody>
          <a:bodyPr/>
          <a:lstStyle/>
          <a:p>
            <a:r>
              <a:rPr lang="en-US" dirty="0"/>
              <a:t>Objectives</a:t>
            </a:r>
          </a:p>
        </p:txBody>
      </p:sp>
      <p:sp>
        <p:nvSpPr>
          <p:cNvPr id="72707" name="Text Placeholder 4"/>
          <p:cNvSpPr>
            <a:spLocks noGrp="1"/>
          </p:cNvSpPr>
          <p:nvPr>
            <p:ph type="body" idx="1"/>
          </p:nvPr>
        </p:nvSpPr>
        <p:spPr>
          <a:xfrm>
            <a:off x="533400" y="1219200"/>
            <a:ext cx="8229600" cy="639762"/>
          </a:xfrm>
        </p:spPr>
        <p:txBody>
          <a:bodyPr/>
          <a:lstStyle/>
          <a:p>
            <a:r>
              <a:rPr lang="en-US" dirty="0">
                <a:latin typeface="Arial" charset="0"/>
                <a:cs typeface="Arial" charset="0"/>
              </a:rPr>
              <a:t>You should be able to…</a:t>
            </a:r>
          </a:p>
        </p:txBody>
      </p:sp>
      <p:sp>
        <p:nvSpPr>
          <p:cNvPr id="72708" name="Content Placeholder 5"/>
          <p:cNvSpPr>
            <a:spLocks noGrp="1"/>
          </p:cNvSpPr>
          <p:nvPr>
            <p:ph sz="half" idx="2"/>
          </p:nvPr>
        </p:nvSpPr>
        <p:spPr>
          <a:xfrm>
            <a:off x="457200" y="1828800"/>
            <a:ext cx="8229600" cy="3951288"/>
          </a:xfrm>
        </p:spPr>
        <p:txBody>
          <a:bodyPr/>
          <a:lstStyle/>
          <a:p>
            <a:r>
              <a:rPr lang="en-US" dirty="0">
                <a:latin typeface="Arial" charset="0"/>
                <a:cs typeface="Arial" charset="0"/>
              </a:rPr>
              <a:t>Locate and understand a boat’s capacity plate.</a:t>
            </a:r>
          </a:p>
          <a:p>
            <a:r>
              <a:rPr lang="en-US" dirty="0">
                <a:latin typeface="Arial" charset="0"/>
                <a:cs typeface="Arial" charset="0"/>
              </a:rPr>
              <a:t>File a proper float plan.</a:t>
            </a:r>
          </a:p>
          <a:p>
            <a:r>
              <a:rPr lang="en-US" dirty="0">
                <a:latin typeface="Arial" charset="0"/>
                <a:cs typeface="Arial" charset="0"/>
              </a:rPr>
              <a:t>Explain how to fuel a vessel safely.</a:t>
            </a:r>
          </a:p>
          <a:p>
            <a:r>
              <a:rPr lang="en-US" dirty="0">
                <a:latin typeface="Arial" charset="0"/>
                <a:cs typeface="Arial" charset="0"/>
              </a:rPr>
              <a:t>Explain how to launch a vessel from a trailer and retrieve it from the water safely and courteously.</a:t>
            </a:r>
          </a:p>
          <a:p>
            <a:r>
              <a:rPr lang="en-US" dirty="0">
                <a:latin typeface="Arial" charset="0"/>
                <a:cs typeface="Arial" charset="0"/>
              </a:rPr>
              <a:t>Give the basics of vessel and engine maintenance.</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84863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
          <p:cNvSpPr>
            <a:spLocks noGrp="1"/>
          </p:cNvSpPr>
          <p:nvPr>
            <p:ph type="title"/>
          </p:nvPr>
        </p:nvSpPr>
        <p:spPr>
          <a:xfrm>
            <a:off x="0" y="0"/>
            <a:ext cx="9144000" cy="914400"/>
          </a:xfrm>
        </p:spPr>
        <p:txBody>
          <a:bodyPr/>
          <a:lstStyle/>
          <a:p>
            <a:r>
              <a:rPr lang="en-US" dirty="0"/>
              <a:t>Trailering Your Vessel</a:t>
            </a:r>
          </a:p>
        </p:txBody>
      </p:sp>
      <p:sp>
        <p:nvSpPr>
          <p:cNvPr id="99331" name="Text Placeholder 4"/>
          <p:cNvSpPr>
            <a:spLocks noGrp="1"/>
          </p:cNvSpPr>
          <p:nvPr>
            <p:ph type="body" idx="1"/>
          </p:nvPr>
        </p:nvSpPr>
        <p:spPr>
          <a:xfrm>
            <a:off x="381000" y="1143000"/>
            <a:ext cx="4648200" cy="827087"/>
          </a:xfrm>
        </p:spPr>
        <p:txBody>
          <a:bodyPr/>
          <a:lstStyle/>
          <a:p>
            <a:r>
              <a:rPr lang="en-US" dirty="0">
                <a:latin typeface="Arial" charset="0"/>
                <a:cs typeface="Arial" charset="0"/>
              </a:rPr>
              <a:t>Courtesy on the Boat Ramp</a:t>
            </a:r>
          </a:p>
        </p:txBody>
      </p:sp>
      <p:sp>
        <p:nvSpPr>
          <p:cNvPr id="94212" name="Content Placeholder 5"/>
          <p:cNvSpPr>
            <a:spLocks noGrp="1"/>
          </p:cNvSpPr>
          <p:nvPr>
            <p:ph sz="half" idx="2"/>
          </p:nvPr>
        </p:nvSpPr>
        <p:spPr>
          <a:xfrm>
            <a:off x="381000" y="1981200"/>
            <a:ext cx="8305800" cy="3763963"/>
          </a:xfrm>
        </p:spPr>
        <p:txBody>
          <a:bodyPr/>
          <a:lstStyle/>
          <a:p>
            <a:pPr>
              <a:defRPr/>
            </a:pPr>
            <a:r>
              <a:rPr lang="en-US" dirty="0">
                <a:latin typeface="Arial" charset="0"/>
                <a:cs typeface="Arial" charset="0"/>
              </a:rPr>
              <a:t>Prepare your vessel for launching well away from the ramp.</a:t>
            </a:r>
          </a:p>
          <a:p>
            <a:pPr>
              <a:defRPr/>
            </a:pPr>
            <a:r>
              <a:rPr lang="en-US" dirty="0">
                <a:latin typeface="Arial" charset="0"/>
                <a:cs typeface="Arial" charset="0"/>
              </a:rPr>
              <a:t>Use at least two experienced people to launch and retrieve.</a:t>
            </a:r>
          </a:p>
          <a:p>
            <a:pPr marL="349250" indent="-349250" eaLnBrk="1" hangingPunct="1">
              <a:defRPr/>
            </a:pPr>
            <a:r>
              <a:rPr lang="en-US" dirty="0">
                <a:latin typeface="Arial" charset="0"/>
                <a:cs typeface="Arial" charset="0"/>
              </a:rPr>
              <a:t>Never block ramp with unattended vessel or vehicle.</a:t>
            </a:r>
          </a:p>
          <a:p>
            <a:pPr>
              <a:buFont typeface="Wingdings" pitchFamily="2" charset="2"/>
              <a:buNone/>
              <a:defRPr/>
            </a:pPr>
            <a:endParaRPr lang="en-US" dirty="0">
              <a:latin typeface="Arial" charset="0"/>
              <a:cs typeface="Arial" charset="0"/>
            </a:endParaRPr>
          </a:p>
        </p:txBody>
      </p:sp>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8291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a:xfrm>
            <a:off x="0" y="0"/>
            <a:ext cx="9144000" cy="914400"/>
          </a:xfrm>
        </p:spPr>
        <p:txBody>
          <a:bodyPr/>
          <a:lstStyle/>
          <a:p>
            <a:pPr eaLnBrk="1" hangingPunct="1"/>
            <a:r>
              <a:rPr lang="en-US" dirty="0"/>
              <a:t>Trailering Your Vessel</a:t>
            </a:r>
            <a:endParaRPr lang="en-US" sz="2400" dirty="0"/>
          </a:p>
        </p:txBody>
      </p:sp>
      <p:sp>
        <p:nvSpPr>
          <p:cNvPr id="98307" name="Rectangle 4"/>
          <p:cNvSpPr>
            <a:spLocks noGrp="1" noChangeArrowheads="1"/>
          </p:cNvSpPr>
          <p:nvPr>
            <p:ph idx="1"/>
          </p:nvPr>
        </p:nvSpPr>
        <p:spPr>
          <a:xfrm>
            <a:off x="457200" y="1600201"/>
            <a:ext cx="8229600" cy="3429000"/>
          </a:xfrm>
        </p:spPr>
        <p:txBody>
          <a:bodyPr/>
          <a:lstStyle/>
          <a:p>
            <a:pPr marL="349250" indent="-349250" eaLnBrk="1" hangingPunct="1"/>
            <a:r>
              <a:rPr lang="en-US" dirty="0">
                <a:latin typeface="Arial" charset="0"/>
                <a:cs typeface="Arial" charset="0"/>
              </a:rPr>
              <a:t>When retrieving, </a:t>
            </a:r>
            <a:r>
              <a:rPr lang="en-US" b="0" dirty="0">
                <a:latin typeface="Arial Black" pitchFamily="34" charset="0"/>
                <a:cs typeface="Arial" charset="0"/>
              </a:rPr>
              <a:t>do not </a:t>
            </a:r>
            <a:r>
              <a:rPr lang="en-US" dirty="0">
                <a:latin typeface="Arial" charset="0"/>
                <a:cs typeface="Arial" charset="0"/>
              </a:rPr>
              <a:t>pull vessel into launch lane until towing vehicle is at ramp.</a:t>
            </a:r>
          </a:p>
          <a:p>
            <a:pPr marL="349250" indent="-349250" eaLnBrk="1" hangingPunct="1"/>
            <a:r>
              <a:rPr lang="en-US" dirty="0">
                <a:latin typeface="Arial" charset="0"/>
                <a:cs typeface="Arial" charset="0"/>
              </a:rPr>
              <a:t>After retrieving your vessel, pull well away from ramp before preparing for the drive home.</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403537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0" y="0"/>
            <a:ext cx="9144000" cy="914400"/>
          </a:xfrm>
        </p:spPr>
        <p:txBody>
          <a:bodyPr/>
          <a:lstStyle/>
          <a:p>
            <a:pPr eaLnBrk="1" hangingPunct="1"/>
            <a:r>
              <a:rPr lang="en-US" dirty="0"/>
              <a:t>Vessel Maintenance</a:t>
            </a:r>
          </a:p>
        </p:txBody>
      </p:sp>
      <p:sp>
        <p:nvSpPr>
          <p:cNvPr id="99331" name="Rectangle 5"/>
          <p:cNvSpPr>
            <a:spLocks noGrp="1" noChangeArrowheads="1"/>
          </p:cNvSpPr>
          <p:nvPr>
            <p:ph idx="1"/>
          </p:nvPr>
        </p:nvSpPr>
        <p:spPr>
          <a:xfrm>
            <a:off x="457200" y="1600201"/>
            <a:ext cx="8229600" cy="4267200"/>
          </a:xfrm>
        </p:spPr>
        <p:txBody>
          <a:bodyPr/>
          <a:lstStyle/>
          <a:p>
            <a:pPr eaLnBrk="1" hangingPunct="1">
              <a:spcBef>
                <a:spcPts val="1800"/>
              </a:spcBef>
            </a:pPr>
            <a:r>
              <a:rPr lang="en-US" dirty="0">
                <a:latin typeface="Arial" charset="0"/>
                <a:cs typeface="Arial" charset="0"/>
              </a:rPr>
              <a:t>Examine the hull when it is out of the water.</a:t>
            </a:r>
          </a:p>
          <a:p>
            <a:pPr eaLnBrk="1" hangingPunct="1"/>
            <a:r>
              <a:rPr lang="en-US" dirty="0">
                <a:latin typeface="Arial" charset="0"/>
                <a:cs typeface="Arial" charset="0"/>
              </a:rPr>
              <a:t>Store vessels in a dry area out of the sun.</a:t>
            </a:r>
          </a:p>
          <a:p>
            <a:pPr eaLnBrk="1" hangingPunct="1"/>
            <a:r>
              <a:rPr lang="en-US" dirty="0">
                <a:latin typeface="Arial" charset="0"/>
                <a:cs typeface="Arial" charset="0"/>
              </a:rPr>
              <a:t>Clean all lines, and keep them out of the sun.</a:t>
            </a:r>
          </a:p>
          <a:p>
            <a:pPr eaLnBrk="1" hangingPunct="1"/>
            <a:r>
              <a:rPr lang="en-US" dirty="0">
                <a:latin typeface="Arial" charset="0"/>
                <a:cs typeface="Arial" charset="0"/>
              </a:rPr>
              <a:t>Clean sails, and make repairs.</a:t>
            </a:r>
          </a:p>
          <a:p>
            <a:pPr eaLnBrk="1" hangingPunct="1"/>
            <a:r>
              <a:rPr lang="en-US" dirty="0">
                <a:latin typeface="Arial" charset="0"/>
                <a:cs typeface="Arial" charset="0"/>
              </a:rPr>
              <a:t>Follow the maintenance schedule in the owner’s manual.</a:t>
            </a:r>
          </a:p>
          <a:p>
            <a:pPr eaLnBrk="1" hangingPunct="1">
              <a:spcBef>
                <a:spcPts val="1800"/>
              </a:spcBef>
            </a:pPr>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1309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0" y="0"/>
            <a:ext cx="9144000" cy="914400"/>
          </a:xfrm>
        </p:spPr>
        <p:txBody>
          <a:bodyPr/>
          <a:lstStyle/>
          <a:p>
            <a:r>
              <a:rPr lang="en-US" dirty="0"/>
              <a:t>Engine Maintenance</a:t>
            </a:r>
          </a:p>
        </p:txBody>
      </p:sp>
      <p:sp>
        <p:nvSpPr>
          <p:cNvPr id="102403" name="Text Placeholder 4"/>
          <p:cNvSpPr>
            <a:spLocks noGrp="1"/>
          </p:cNvSpPr>
          <p:nvPr>
            <p:ph type="body" idx="1"/>
          </p:nvPr>
        </p:nvSpPr>
        <p:spPr>
          <a:xfrm>
            <a:off x="457200" y="1295400"/>
            <a:ext cx="8229600" cy="639762"/>
          </a:xfrm>
        </p:spPr>
        <p:txBody>
          <a:bodyPr/>
          <a:lstStyle/>
          <a:p>
            <a:r>
              <a:rPr lang="en-US" dirty="0">
                <a:latin typeface="Arial" charset="0"/>
                <a:cs typeface="Arial" charset="0"/>
              </a:rPr>
              <a:t>Follow a regular maintenance program.</a:t>
            </a:r>
          </a:p>
        </p:txBody>
      </p:sp>
      <p:sp>
        <p:nvSpPr>
          <p:cNvPr id="100356" name="Content Placeholder 5"/>
          <p:cNvSpPr>
            <a:spLocks noGrp="1"/>
          </p:cNvSpPr>
          <p:nvPr>
            <p:ph sz="half" idx="2"/>
          </p:nvPr>
        </p:nvSpPr>
        <p:spPr>
          <a:xfrm>
            <a:off x="457200" y="1981200"/>
            <a:ext cx="8229600" cy="3951288"/>
          </a:xfrm>
        </p:spPr>
        <p:txBody>
          <a:bodyPr/>
          <a:lstStyle/>
          <a:p>
            <a:pPr>
              <a:buFont typeface="Wingdings" pitchFamily="2" charset="2"/>
              <a:buChar char="ü"/>
            </a:pPr>
            <a:r>
              <a:rPr lang="en-US" dirty="0">
                <a:latin typeface="Arial" charset="0"/>
                <a:cs typeface="Arial" charset="0"/>
              </a:rPr>
              <a:t>Keep engine clean and tuned properly.</a:t>
            </a:r>
          </a:p>
          <a:p>
            <a:pPr>
              <a:buFont typeface="Wingdings" pitchFamily="2" charset="2"/>
              <a:buChar char="ü"/>
            </a:pPr>
            <a:r>
              <a:rPr lang="en-US" dirty="0">
                <a:latin typeface="Arial" charset="0"/>
                <a:cs typeface="Arial" charset="0"/>
              </a:rPr>
              <a:t>Check oil and fluid levels before every outing.</a:t>
            </a:r>
          </a:p>
          <a:p>
            <a:pPr>
              <a:buFont typeface="Wingdings" pitchFamily="2" charset="2"/>
              <a:buChar char="ü"/>
            </a:pPr>
            <a:r>
              <a:rPr lang="en-US" dirty="0">
                <a:latin typeface="Arial" charset="0"/>
                <a:cs typeface="Arial" charset="0"/>
              </a:rPr>
              <a:t>Tighten battery connections. Clean battery terminals.</a:t>
            </a:r>
          </a:p>
          <a:p>
            <a:pPr>
              <a:buFont typeface="Wingdings" pitchFamily="2" charset="2"/>
              <a:buChar char="ü"/>
            </a:pPr>
            <a:r>
              <a:rPr lang="en-US" dirty="0">
                <a:latin typeface="Arial" charset="0"/>
                <a:cs typeface="Arial" charset="0"/>
              </a:rPr>
              <a:t>Inspect hoses, belts, and bolts.</a:t>
            </a:r>
          </a:p>
          <a:p>
            <a:pPr>
              <a:buFont typeface="Wingdings" pitchFamily="2" charset="2"/>
              <a:buChar char="ü"/>
            </a:pPr>
            <a:r>
              <a:rPr lang="en-US" dirty="0">
                <a:latin typeface="Arial" charset="0"/>
                <a:cs typeface="Arial" charset="0"/>
              </a:rPr>
              <a:t>Never use automotive electrical parts.</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7427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0"/>
            <a:ext cx="9144000" cy="914400"/>
          </a:xfrm>
        </p:spPr>
        <p:txBody>
          <a:bodyPr/>
          <a:lstStyle/>
          <a:p>
            <a:r>
              <a:rPr lang="en-US" dirty="0"/>
              <a:t>Preventing Theft</a:t>
            </a:r>
          </a:p>
        </p:txBody>
      </p:sp>
      <p:sp>
        <p:nvSpPr>
          <p:cNvPr id="103427" name="Content Placeholder 3"/>
          <p:cNvSpPr>
            <a:spLocks noGrp="1"/>
          </p:cNvSpPr>
          <p:nvPr>
            <p:ph idx="1"/>
          </p:nvPr>
        </p:nvSpPr>
        <p:spPr>
          <a:xfrm>
            <a:off x="457200" y="1143000"/>
            <a:ext cx="8229600" cy="4525963"/>
          </a:xfrm>
        </p:spPr>
        <p:txBody>
          <a:bodyPr/>
          <a:lstStyle/>
          <a:p>
            <a:r>
              <a:rPr lang="en-US" dirty="0">
                <a:latin typeface="Arial" charset="0"/>
                <a:cs typeface="Arial" charset="0"/>
              </a:rPr>
              <a:t>Store vessel so it is not easily accessed.</a:t>
            </a:r>
          </a:p>
          <a:p>
            <a:r>
              <a:rPr lang="en-US" dirty="0">
                <a:latin typeface="Arial" charset="0"/>
                <a:cs typeface="Arial" charset="0"/>
              </a:rPr>
              <a:t>Chain and lock motor and fuel tanks to vessel.</a:t>
            </a:r>
          </a:p>
          <a:p>
            <a:r>
              <a:rPr lang="en-US" dirty="0">
                <a:latin typeface="Arial" charset="0"/>
                <a:cs typeface="Arial" charset="0"/>
              </a:rPr>
              <a:t>Mark or engrave all equipment.</a:t>
            </a:r>
          </a:p>
          <a:p>
            <a:r>
              <a:rPr lang="en-US" dirty="0">
                <a:latin typeface="Arial" charset="0"/>
                <a:cs typeface="Arial" charset="0"/>
              </a:rPr>
              <a:t>Photograph or videotape interior and exterior of vessel. Make a complete inventory.</a:t>
            </a:r>
          </a:p>
          <a:p>
            <a:r>
              <a:rPr lang="en-US" dirty="0">
                <a:latin typeface="Arial" charset="0"/>
                <a:cs typeface="Arial" charset="0"/>
              </a:rPr>
              <a:t>Remove all valuables.</a:t>
            </a:r>
          </a:p>
          <a:p>
            <a:r>
              <a:rPr lang="en-US" dirty="0">
                <a:latin typeface="Arial" charset="0"/>
                <a:cs typeface="Arial" charset="0"/>
              </a:rPr>
              <a:t>Cover vessel and remove keys.</a:t>
            </a:r>
          </a:p>
        </p:txBody>
      </p:sp>
      <p:pic>
        <p:nvPicPr>
          <p:cNvPr id="6" name="Picture 16" descr="uscga-very-large gray"/>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1347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14400"/>
          </a:xfrm>
          <a:prstGeom prst="rect">
            <a:avLst/>
          </a:prstGeom>
          <a:noFill/>
        </p:spPr>
        <p:txBody>
          <a:bodyPr wrap="square" rtlCol="0">
            <a:spAutoFit/>
          </a:bodyPr>
          <a:lstStyle/>
          <a:p>
            <a:pPr algn="ctr"/>
            <a:r>
              <a:rPr lang="en-US" sz="4000" b="1" dirty="0">
                <a:solidFill>
                  <a:srgbClr val="FF0000"/>
                </a:solidFill>
                <a:latin typeface="Arial Black" charset="0"/>
              </a:rPr>
              <a:t>Chapter 2 Review</a:t>
            </a:r>
            <a:endParaRPr lang="en-US" sz="4000" b="1" dirty="0">
              <a:solidFill>
                <a:srgbClr val="FF0000"/>
              </a:solidFill>
            </a:endParaRPr>
          </a:p>
          <a:p>
            <a:endParaRPr lang="en-US" dirty="0"/>
          </a:p>
        </p:txBody>
      </p:sp>
      <p:pic>
        <p:nvPicPr>
          <p:cNvPr id="4" name="Content Placeholder 5" descr="reviewtim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62000" y="1371600"/>
            <a:ext cx="7541779" cy="4343400"/>
          </a:xfrm>
        </p:spPr>
      </p:pic>
      <p:pic>
        <p:nvPicPr>
          <p:cNvPr id="5"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00517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609600" y="1371600"/>
            <a:ext cx="7391400" cy="3804118"/>
          </a:xfrm>
          <a:prstGeom prst="rect">
            <a:avLst/>
          </a:prstGeom>
        </p:spPr>
        <p:txBody>
          <a:bodyPr wrap="square">
            <a:spAutoFit/>
          </a:bodyPr>
          <a:lstStyle/>
          <a:p>
            <a:r>
              <a:rPr lang="en-US" sz="2400" b="1" dirty="0">
                <a:solidFill>
                  <a:srgbClr val="0000FF"/>
                </a:solidFill>
              </a:rPr>
              <a:t>What important safety information is found on the boat’s capacity plate:</a:t>
            </a:r>
          </a:p>
          <a:p>
            <a:pPr lvl="1"/>
            <a:r>
              <a:rPr lang="en-US" sz="2400" b="1" dirty="0">
                <a:solidFill>
                  <a:srgbClr val="0000FF"/>
                </a:solidFill>
              </a:rPr>
              <a:t>a.  Minimum number of PFDs required on 	board.</a:t>
            </a:r>
          </a:p>
          <a:p>
            <a:pPr lvl="1">
              <a:lnSpc>
                <a:spcPct val="130000"/>
              </a:lnSpc>
            </a:pPr>
            <a:r>
              <a:rPr lang="en-US" sz="2400" b="1" dirty="0">
                <a:solidFill>
                  <a:srgbClr val="0000FF"/>
                </a:solidFill>
              </a:rPr>
              <a:t>b.  Minimum number of seats required.</a:t>
            </a:r>
          </a:p>
          <a:p>
            <a:pPr lvl="1">
              <a:lnSpc>
                <a:spcPct val="130000"/>
              </a:lnSpc>
            </a:pPr>
            <a:r>
              <a:rPr lang="en-US" sz="2400" b="1" dirty="0">
                <a:solidFill>
                  <a:srgbClr val="0000FF"/>
                </a:solidFill>
              </a:rPr>
              <a:t>c.  Maximum weight and/or number of people       </a:t>
            </a:r>
          </a:p>
          <a:p>
            <a:pPr lvl="1"/>
            <a:r>
              <a:rPr lang="en-US" sz="2400" b="1" dirty="0">
                <a:solidFill>
                  <a:srgbClr val="0000FF"/>
                </a:solidFill>
              </a:rPr>
              <a:t>     the boat can carry.</a:t>
            </a:r>
          </a:p>
          <a:p>
            <a:pPr lvl="1">
              <a:lnSpc>
                <a:spcPct val="150000"/>
              </a:lnSpc>
            </a:pPr>
            <a:r>
              <a:rPr lang="en-US" sz="2400" b="1" dirty="0">
                <a:solidFill>
                  <a:srgbClr val="0000FF"/>
                </a:solidFill>
              </a:rPr>
              <a:t>d.  Maximum capacity of fuel tanks.</a:t>
            </a:r>
          </a:p>
          <a:p>
            <a:endParaRPr lang="en-US" dirty="0"/>
          </a:p>
        </p:txBody>
      </p:sp>
      <p:sp>
        <p:nvSpPr>
          <p:cNvPr id="6" name="Rectangle 9"/>
          <p:cNvSpPr>
            <a:spLocks noChangeArrowheads="1"/>
          </p:cNvSpPr>
          <p:nvPr/>
        </p:nvSpPr>
        <p:spPr bwMode="auto">
          <a:xfrm>
            <a:off x="990600" y="3429000"/>
            <a:ext cx="7086600" cy="8382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88767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5170647"/>
          </a:xfrm>
          <a:prstGeom prst="rect">
            <a:avLst/>
          </a:prstGeom>
        </p:spPr>
        <p:txBody>
          <a:bodyPr wrap="square">
            <a:spAutoFit/>
          </a:bodyPr>
          <a:lstStyle/>
          <a:p>
            <a:r>
              <a:rPr lang="en-US" sz="2000" b="1" dirty="0">
                <a:solidFill>
                  <a:srgbClr val="0000FF"/>
                </a:solidFill>
              </a:rPr>
              <a:t>To avoid running out of fuel, determine the usable capacity of your fuel tank and your boat’s rate of fuel consumption, and then:</a:t>
            </a:r>
          </a:p>
          <a:p>
            <a:pPr lvl="1"/>
            <a:endParaRPr lang="en-US" sz="2400" b="1" dirty="0">
              <a:solidFill>
                <a:srgbClr val="0000FF"/>
              </a:solidFill>
            </a:endParaRPr>
          </a:p>
          <a:p>
            <a:pPr marL="914400" lvl="1" indent="-457200">
              <a:buAutoNum type="alphaLcPeriod"/>
            </a:pPr>
            <a:r>
              <a:rPr lang="en-US" sz="2000" b="1" dirty="0">
                <a:solidFill>
                  <a:srgbClr val="0000FF"/>
                </a:solidFill>
              </a:rPr>
              <a:t>Bring extra fuel in easy-to-store containers such as   </a:t>
            </a:r>
          </a:p>
          <a:p>
            <a:pPr lvl="1"/>
            <a:r>
              <a:rPr lang="en-US" sz="2000" b="1" dirty="0">
                <a:solidFill>
                  <a:srgbClr val="0000FF"/>
                </a:solidFill>
              </a:rPr>
              <a:t>	plastic milk jugs.</a:t>
            </a:r>
          </a:p>
          <a:p>
            <a:pPr lvl="1"/>
            <a:endParaRPr lang="en-US" sz="2000" b="1" dirty="0">
              <a:solidFill>
                <a:srgbClr val="0000FF"/>
              </a:solidFill>
            </a:endParaRPr>
          </a:p>
          <a:p>
            <a:pPr marL="914400" lvl="1" indent="-457200">
              <a:buAutoNum type="alphaLcPeriod" startAt="2"/>
            </a:pPr>
            <a:r>
              <a:rPr lang="en-US" sz="2000" b="1" dirty="0">
                <a:solidFill>
                  <a:srgbClr val="0000FF"/>
                </a:solidFill>
              </a:rPr>
              <a:t>Plan to use 1/3 of the fuel to reach your destination, 1/3 to get home, and 1/3 for emergencies.</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Plan on enough fuel to get to the next fuel dock.</a:t>
            </a:r>
          </a:p>
          <a:p>
            <a:pPr lvl="1">
              <a:lnSpc>
                <a:spcPct val="130000"/>
              </a:lnSpc>
            </a:pPr>
            <a:endParaRPr lang="en-US" sz="2000" b="1" dirty="0">
              <a:solidFill>
                <a:srgbClr val="0000FF"/>
              </a:solidFill>
            </a:endParaRPr>
          </a:p>
          <a:p>
            <a:pPr marL="914400" lvl="1" indent="-457200">
              <a:buAutoNum type="alphaLcPeriod" startAt="4"/>
            </a:pPr>
            <a:r>
              <a:rPr lang="en-US" sz="2000" b="1" dirty="0">
                <a:solidFill>
                  <a:srgbClr val="0000FF"/>
                </a:solidFill>
              </a:rPr>
              <a:t>Plan on 1/2 your tank to reach your destination and</a:t>
            </a:r>
          </a:p>
          <a:p>
            <a:pPr lvl="1"/>
            <a:r>
              <a:rPr lang="en-US" sz="2000" b="1" dirty="0">
                <a:solidFill>
                  <a:srgbClr val="0000FF"/>
                </a:solidFill>
              </a:rPr>
              <a:t>	1</a:t>
            </a:r>
            <a:r>
              <a:rPr lang="en-US" sz="2000" b="1">
                <a:solidFill>
                  <a:srgbClr val="0000FF"/>
                </a:solidFill>
              </a:rPr>
              <a:t>/2 to </a:t>
            </a:r>
            <a:r>
              <a:rPr lang="en-US" sz="2000" b="1" dirty="0">
                <a:solidFill>
                  <a:srgbClr val="0000FF"/>
                </a:solidFill>
              </a:rPr>
              <a:t>get home</a:t>
            </a:r>
            <a:r>
              <a:rPr lang="en-US" sz="2400" b="1" dirty="0">
                <a:solidFill>
                  <a:srgbClr val="0000FF"/>
                </a:solidFill>
              </a:rPr>
              <a:t>.</a:t>
            </a:r>
          </a:p>
          <a:p>
            <a:endParaRPr lang="en-US" dirty="0"/>
          </a:p>
        </p:txBody>
      </p:sp>
      <p:sp>
        <p:nvSpPr>
          <p:cNvPr id="6" name="Rectangle 9"/>
          <p:cNvSpPr>
            <a:spLocks noChangeArrowheads="1"/>
          </p:cNvSpPr>
          <p:nvPr/>
        </p:nvSpPr>
        <p:spPr bwMode="auto">
          <a:xfrm>
            <a:off x="838200" y="32004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6009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4770537"/>
          </a:xfrm>
          <a:prstGeom prst="rect">
            <a:avLst/>
          </a:prstGeom>
        </p:spPr>
        <p:txBody>
          <a:bodyPr wrap="square">
            <a:spAutoFit/>
          </a:bodyPr>
          <a:lstStyle/>
          <a:p>
            <a:r>
              <a:rPr lang="en-US" sz="2000" b="1" u="sng" dirty="0">
                <a:solidFill>
                  <a:srgbClr val="0000FF"/>
                </a:solidFill>
              </a:rPr>
              <a:t>Before</a:t>
            </a:r>
            <a:r>
              <a:rPr lang="en-US" sz="2000" b="1" dirty="0">
                <a:solidFill>
                  <a:srgbClr val="0000FF"/>
                </a:solidFill>
              </a:rPr>
              <a:t> fueling your boat you should:</a:t>
            </a:r>
          </a:p>
          <a:p>
            <a:pPr lvl="1"/>
            <a:endParaRPr lang="en-US" sz="2400" b="1" dirty="0">
              <a:solidFill>
                <a:srgbClr val="0000FF"/>
              </a:solidFill>
            </a:endParaRPr>
          </a:p>
          <a:p>
            <a:pPr marL="914400" lvl="1" indent="-457200">
              <a:buAutoNum type="alphaLcPeriod"/>
            </a:pPr>
            <a:r>
              <a:rPr lang="en-US" sz="2000" b="1" dirty="0">
                <a:solidFill>
                  <a:srgbClr val="0000FF"/>
                </a:solidFill>
              </a:rPr>
              <a:t>Turn off the engine and open all windows, ports, doors, and other openings.</a:t>
            </a:r>
          </a:p>
          <a:p>
            <a:pPr lvl="1"/>
            <a:endParaRPr lang="en-US" sz="2000" b="1" dirty="0">
              <a:solidFill>
                <a:srgbClr val="0000FF"/>
              </a:solidFill>
            </a:endParaRPr>
          </a:p>
          <a:p>
            <a:pPr marL="914400" lvl="1" indent="-457200">
              <a:buAutoNum type="alphaLcPeriod" startAt="2"/>
            </a:pPr>
            <a:r>
              <a:rPr lang="en-US" sz="2000" b="1" dirty="0">
                <a:solidFill>
                  <a:srgbClr val="0000FF"/>
                </a:solidFill>
              </a:rPr>
              <a:t>Turn off the engine and close all windows, ports, doors, and other openings.</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Turn on the engine and open all windows, ports, doors, and other openings.</a:t>
            </a:r>
          </a:p>
          <a:p>
            <a:pPr lvl="1">
              <a:lnSpc>
                <a:spcPct val="130000"/>
              </a:lnSpc>
            </a:pPr>
            <a:endParaRPr lang="en-US" sz="2000" b="1" dirty="0">
              <a:solidFill>
                <a:srgbClr val="0000FF"/>
              </a:solidFill>
            </a:endParaRPr>
          </a:p>
          <a:p>
            <a:pPr marL="914400" lvl="1" indent="-457200">
              <a:buAutoNum type="alphaLcPeriod" startAt="4"/>
            </a:pPr>
            <a:r>
              <a:rPr lang="en-US" sz="2000" b="1" dirty="0">
                <a:solidFill>
                  <a:srgbClr val="0000FF"/>
                </a:solidFill>
              </a:rPr>
              <a:t>Turn on the engine and close all windows, ports, doors, and other openings</a:t>
            </a:r>
            <a:r>
              <a:rPr lang="en-US" sz="2400" b="1" dirty="0">
                <a:solidFill>
                  <a:srgbClr val="0000FF"/>
                </a:solidFill>
              </a:rPr>
              <a:t>.</a:t>
            </a:r>
          </a:p>
          <a:p>
            <a:endParaRPr lang="en-US" dirty="0"/>
          </a:p>
        </p:txBody>
      </p:sp>
      <p:sp>
        <p:nvSpPr>
          <p:cNvPr id="6" name="Rectangle 9"/>
          <p:cNvSpPr>
            <a:spLocks noChangeArrowheads="1"/>
          </p:cNvSpPr>
          <p:nvPr/>
        </p:nvSpPr>
        <p:spPr bwMode="auto">
          <a:xfrm>
            <a:off x="990600" y="25146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0282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Where should your trailer be located while you prepare to launch your vessel?:</a:t>
            </a:r>
          </a:p>
          <a:p>
            <a:pPr lvl="1"/>
            <a:endParaRPr lang="en-US" sz="2400" b="1" dirty="0">
              <a:solidFill>
                <a:srgbClr val="0000FF"/>
              </a:solidFill>
            </a:endParaRPr>
          </a:p>
          <a:p>
            <a:pPr marL="914400" lvl="1" indent="-457200">
              <a:buAutoNum type="alphaLcPeriod"/>
            </a:pPr>
            <a:r>
              <a:rPr lang="en-US" sz="2000" b="1" dirty="0">
                <a:solidFill>
                  <a:srgbClr val="0000FF"/>
                </a:solidFill>
              </a:rPr>
              <a:t>On your driveway at home.</a:t>
            </a:r>
          </a:p>
          <a:p>
            <a:pPr lvl="1"/>
            <a:endParaRPr lang="en-US" sz="2000" b="1" dirty="0">
              <a:solidFill>
                <a:srgbClr val="0000FF"/>
              </a:solidFill>
            </a:endParaRPr>
          </a:p>
          <a:p>
            <a:pPr marL="914400" lvl="1" indent="-457200">
              <a:buAutoNum type="alphaLcPeriod" startAt="2"/>
            </a:pPr>
            <a:r>
              <a:rPr lang="en-US" sz="2000" b="1" dirty="0">
                <a:solidFill>
                  <a:srgbClr val="0000FF"/>
                </a:solidFill>
              </a:rPr>
              <a:t>In front of a vessel being launched.</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In the water at the boat ramp.</a:t>
            </a:r>
          </a:p>
          <a:p>
            <a:pPr lvl="1">
              <a:lnSpc>
                <a:spcPct val="130000"/>
              </a:lnSpc>
            </a:pPr>
            <a:endParaRPr lang="en-US" sz="2000" b="1" dirty="0">
              <a:solidFill>
                <a:srgbClr val="0000FF"/>
              </a:solidFill>
            </a:endParaRPr>
          </a:p>
          <a:p>
            <a:pPr marL="914400" lvl="1" indent="-457200">
              <a:buAutoNum type="alphaLcPeriod" startAt="4"/>
            </a:pPr>
            <a:r>
              <a:rPr lang="en-US" sz="2000" b="1" dirty="0">
                <a:solidFill>
                  <a:srgbClr val="0000FF"/>
                </a:solidFill>
              </a:rPr>
              <a:t>Well away from the boat ramp</a:t>
            </a:r>
            <a:r>
              <a:rPr lang="en-US" sz="2400" b="1" dirty="0">
                <a:solidFill>
                  <a:srgbClr val="0000FF"/>
                </a:solidFill>
              </a:rPr>
              <a:t>.</a:t>
            </a:r>
          </a:p>
          <a:p>
            <a:endParaRPr lang="en-US" dirty="0"/>
          </a:p>
        </p:txBody>
      </p:sp>
      <p:sp>
        <p:nvSpPr>
          <p:cNvPr id="6" name="Rectangle 9"/>
          <p:cNvSpPr>
            <a:spLocks noChangeArrowheads="1"/>
          </p:cNvSpPr>
          <p:nvPr/>
        </p:nvSpPr>
        <p:spPr bwMode="auto">
          <a:xfrm>
            <a:off x="685800" y="38862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24214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9144000" cy="1371600"/>
          </a:xfrm>
        </p:spPr>
        <p:txBody>
          <a:bodyPr/>
          <a:lstStyle/>
          <a:p>
            <a:r>
              <a:rPr lang="en-US" dirty="0"/>
              <a:t>Boat Capacity</a:t>
            </a:r>
          </a:p>
        </p:txBody>
      </p:sp>
      <p:sp>
        <p:nvSpPr>
          <p:cNvPr id="71683" name="Content Placeholder 2"/>
          <p:cNvSpPr>
            <a:spLocks noGrp="1"/>
          </p:cNvSpPr>
          <p:nvPr>
            <p:ph idx="1"/>
          </p:nvPr>
        </p:nvSpPr>
        <p:spPr>
          <a:xfrm>
            <a:off x="381000" y="1371600"/>
            <a:ext cx="8229600" cy="4525963"/>
          </a:xfrm>
        </p:spPr>
        <p:txBody>
          <a:bodyPr/>
          <a:lstStyle/>
          <a:p>
            <a:r>
              <a:rPr lang="en-US" dirty="0">
                <a:latin typeface="Arial" charset="0"/>
                <a:cs typeface="Arial" charset="0"/>
              </a:rPr>
              <a:t>Maximum weight includes weight of:</a:t>
            </a:r>
          </a:p>
          <a:p>
            <a:pPr lvl="1"/>
            <a:r>
              <a:rPr lang="en-US" dirty="0">
                <a:latin typeface="Arial" charset="0"/>
                <a:cs typeface="Arial" charset="0"/>
              </a:rPr>
              <a:t>Passengers</a:t>
            </a:r>
          </a:p>
          <a:p>
            <a:pPr lvl="1"/>
            <a:r>
              <a:rPr lang="en-US" dirty="0">
                <a:latin typeface="Arial" charset="0"/>
                <a:cs typeface="Arial" charset="0"/>
              </a:rPr>
              <a:t>Gear</a:t>
            </a:r>
          </a:p>
          <a:p>
            <a:pPr lvl="1"/>
            <a:r>
              <a:rPr lang="en-US" dirty="0">
                <a:latin typeface="Arial" charset="0"/>
                <a:cs typeface="Arial" charset="0"/>
              </a:rPr>
              <a:t>Motors</a:t>
            </a:r>
          </a:p>
        </p:txBody>
      </p:sp>
      <p:pic>
        <p:nvPicPr>
          <p:cNvPr id="73732" name="Content Placeholder 7" descr="capacity_plat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2590800"/>
            <a:ext cx="4038600" cy="3146425"/>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9781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Which of these should you leave with a friend or relative before taking your boat on the water?</a:t>
            </a:r>
          </a:p>
          <a:p>
            <a:pPr lvl="1"/>
            <a:endParaRPr lang="en-US" sz="2400" b="1" dirty="0">
              <a:solidFill>
                <a:srgbClr val="0000FF"/>
              </a:solidFill>
            </a:endParaRPr>
          </a:p>
          <a:p>
            <a:pPr marL="914400" lvl="1" indent="-457200">
              <a:buAutoNum type="alphaLcPeriod"/>
            </a:pPr>
            <a:r>
              <a:rPr lang="en-US" sz="2000" b="1" dirty="0">
                <a:solidFill>
                  <a:srgbClr val="0000FF"/>
                </a:solidFill>
              </a:rPr>
              <a:t>Float plan for your trip.</a:t>
            </a:r>
          </a:p>
          <a:p>
            <a:pPr lvl="1"/>
            <a:endParaRPr lang="en-US" sz="2000" b="1" dirty="0">
              <a:solidFill>
                <a:srgbClr val="0000FF"/>
              </a:solidFill>
            </a:endParaRPr>
          </a:p>
          <a:p>
            <a:pPr marL="914400" lvl="1" indent="-457200">
              <a:buAutoNum type="alphaLcPeriod" startAt="2"/>
            </a:pPr>
            <a:r>
              <a:rPr lang="en-US" sz="2000" b="1" dirty="0">
                <a:solidFill>
                  <a:srgbClr val="0000FF"/>
                </a:solidFill>
              </a:rPr>
              <a:t>Insurance policy.</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Operator’s license.</a:t>
            </a:r>
          </a:p>
          <a:p>
            <a:pPr lvl="1">
              <a:lnSpc>
                <a:spcPct val="130000"/>
              </a:lnSpc>
            </a:pPr>
            <a:endParaRPr lang="en-US" sz="2000" b="1" dirty="0">
              <a:solidFill>
                <a:srgbClr val="0000FF"/>
              </a:solidFill>
            </a:endParaRPr>
          </a:p>
          <a:p>
            <a:pPr lvl="1"/>
            <a:r>
              <a:rPr lang="en-US" sz="2000" b="1" dirty="0">
                <a:solidFill>
                  <a:srgbClr val="0000FF"/>
                </a:solidFill>
              </a:rPr>
              <a:t>d.	Vessel registration</a:t>
            </a:r>
            <a:r>
              <a:rPr lang="en-US" sz="2400" b="1" dirty="0">
                <a:solidFill>
                  <a:srgbClr val="0000FF"/>
                </a:solidFill>
              </a:rPr>
              <a:t>.</a:t>
            </a:r>
          </a:p>
          <a:p>
            <a:endParaRPr lang="en-US" dirty="0"/>
          </a:p>
        </p:txBody>
      </p:sp>
      <p:sp>
        <p:nvSpPr>
          <p:cNvPr id="6" name="Rectangle 9"/>
          <p:cNvSpPr>
            <a:spLocks noChangeArrowheads="1"/>
          </p:cNvSpPr>
          <p:nvPr/>
        </p:nvSpPr>
        <p:spPr bwMode="auto">
          <a:xfrm>
            <a:off x="609600" y="17526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49313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4678204"/>
          </a:xfrm>
          <a:prstGeom prst="rect">
            <a:avLst/>
          </a:prstGeom>
        </p:spPr>
        <p:txBody>
          <a:bodyPr wrap="square">
            <a:spAutoFit/>
          </a:bodyPr>
          <a:lstStyle/>
          <a:p>
            <a:r>
              <a:rPr lang="en-US" sz="2000" b="1" dirty="0">
                <a:solidFill>
                  <a:srgbClr val="0000FF"/>
                </a:solidFill>
              </a:rPr>
              <a:t>It is important that the trailer have sufficient weight-carrying ability to:</a:t>
            </a:r>
          </a:p>
          <a:p>
            <a:pPr lvl="1"/>
            <a:endParaRPr lang="en-US" sz="2400" b="1" dirty="0">
              <a:solidFill>
                <a:srgbClr val="0000FF"/>
              </a:solidFill>
            </a:endParaRPr>
          </a:p>
          <a:p>
            <a:pPr marL="914400" lvl="1" indent="-457200">
              <a:buAutoNum type="alphaLcPeriod"/>
            </a:pPr>
            <a:r>
              <a:rPr lang="en-US" sz="2000" b="1" dirty="0">
                <a:solidFill>
                  <a:srgbClr val="0000FF"/>
                </a:solidFill>
              </a:rPr>
              <a:t>Hold the boat, gear, and all passengers in it when on the road.</a:t>
            </a:r>
          </a:p>
          <a:p>
            <a:pPr lvl="1"/>
            <a:endParaRPr lang="en-US" sz="2000" b="1" dirty="0">
              <a:solidFill>
                <a:srgbClr val="0000FF"/>
              </a:solidFill>
            </a:endParaRPr>
          </a:p>
          <a:p>
            <a:pPr marL="914400" lvl="1" indent="-457200">
              <a:buAutoNum type="alphaLcPeriod" startAt="2"/>
            </a:pPr>
            <a:r>
              <a:rPr lang="en-US" sz="2000" b="1" dirty="0">
                <a:solidFill>
                  <a:srgbClr val="0000FF"/>
                </a:solidFill>
              </a:rPr>
              <a:t>Keep the trailer on the road surface when traveling at very high speeds.</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Carry just the weight of the boat.</a:t>
            </a:r>
          </a:p>
          <a:p>
            <a:pPr lvl="1">
              <a:lnSpc>
                <a:spcPct val="130000"/>
              </a:lnSpc>
            </a:pPr>
            <a:endParaRPr lang="en-US" sz="2000" b="1" dirty="0">
              <a:solidFill>
                <a:srgbClr val="0000FF"/>
              </a:solidFill>
            </a:endParaRPr>
          </a:p>
          <a:p>
            <a:pPr lvl="1"/>
            <a:r>
              <a:rPr lang="en-US" sz="2000" b="1" dirty="0">
                <a:solidFill>
                  <a:srgbClr val="0000FF"/>
                </a:solidFill>
              </a:rPr>
              <a:t>d.	Support the boat, motor, fuel, and all gear you plan 	to carry when on the road</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4572000"/>
            <a:ext cx="7086600" cy="9906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6344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End Chapter 2</a:t>
            </a:r>
            <a:endParaRPr lang="en-US" sz="4000" dirty="0">
              <a:solidFill>
                <a:srgbClr val="FF0000"/>
              </a:solidFill>
            </a:endParaRPr>
          </a:p>
        </p:txBody>
      </p:sp>
      <p:sp>
        <p:nvSpPr>
          <p:cNvPr id="3" name="Rectangle 2"/>
          <p:cNvSpPr/>
          <p:nvPr/>
        </p:nvSpPr>
        <p:spPr>
          <a:xfrm>
            <a:off x="0" y="1295400"/>
            <a:ext cx="9144000" cy="646331"/>
          </a:xfrm>
          <a:prstGeom prst="rect">
            <a:avLst/>
          </a:prstGeom>
        </p:spPr>
        <p:txBody>
          <a:bodyPr wrap="square">
            <a:spAutoFit/>
          </a:bodyPr>
          <a:lstStyle/>
          <a:p>
            <a:pPr algn="ctr"/>
            <a:endParaRPr lang="en-US" b="1" dirty="0"/>
          </a:p>
          <a:p>
            <a:pPr algn="ctr"/>
            <a:endParaRPr lang="en-US" b="1" dirty="0"/>
          </a:p>
        </p:txBody>
      </p:sp>
      <p:pic>
        <p:nvPicPr>
          <p:cNvPr id="6" name="Picture 7" descr="trailer_practice.jpg"/>
          <p:cNvPicPr>
            <a:picLocks noChangeAspect="1"/>
          </p:cNvPicPr>
          <p:nvPr/>
        </p:nvPicPr>
        <p:blipFill>
          <a:blip r:embed="rId2"/>
          <a:srcRect/>
          <a:stretch>
            <a:fillRect/>
          </a:stretch>
        </p:blipFill>
        <p:spPr bwMode="auto">
          <a:xfrm rot="20887920">
            <a:off x="2017887" y="1616830"/>
            <a:ext cx="4786876" cy="3876044"/>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222956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144000" cy="1371600"/>
          </a:xfrm>
        </p:spPr>
        <p:txBody>
          <a:bodyPr/>
          <a:lstStyle/>
          <a:p>
            <a:r>
              <a:rPr lang="en-US" dirty="0"/>
              <a:t>Boat Capacity</a:t>
            </a:r>
          </a:p>
        </p:txBody>
      </p:sp>
      <p:sp>
        <p:nvSpPr>
          <p:cNvPr id="72707" name="Content Placeholder 2"/>
          <p:cNvSpPr>
            <a:spLocks noGrp="1"/>
          </p:cNvSpPr>
          <p:nvPr>
            <p:ph idx="1"/>
          </p:nvPr>
        </p:nvSpPr>
        <p:spPr>
          <a:xfrm>
            <a:off x="457200" y="1295400"/>
            <a:ext cx="8229600" cy="4525963"/>
          </a:xfrm>
        </p:spPr>
        <p:txBody>
          <a:bodyPr/>
          <a:lstStyle/>
          <a:p>
            <a:pPr>
              <a:spcBef>
                <a:spcPts val="1800"/>
              </a:spcBef>
            </a:pPr>
            <a:r>
              <a:rPr lang="en-US" dirty="0">
                <a:latin typeface="Arial" charset="0"/>
                <a:cs typeface="Arial" charset="0"/>
              </a:rPr>
              <a:t>Do not exceed the recommended capacity found in the owner’s manual and on manufacturer’s warning decal.</a:t>
            </a:r>
            <a:endParaRPr lang="en-US" sz="1000" dirty="0">
              <a:latin typeface="Arial" charset="0"/>
              <a:cs typeface="Arial" charset="0"/>
            </a:endParaRPr>
          </a:p>
          <a:p>
            <a:pPr>
              <a:spcBef>
                <a:spcPts val="1800"/>
              </a:spcBef>
            </a:pPr>
            <a:r>
              <a:rPr lang="en-US" dirty="0">
                <a:latin typeface="Arial" charset="0"/>
                <a:cs typeface="Arial" charset="0"/>
              </a:rPr>
              <a:t>On outboard boats, never exceed the maximum horsepower rating shown on the capacity plate.</a:t>
            </a:r>
          </a:p>
          <a:p>
            <a:pPr>
              <a:spcBef>
                <a:spcPts val="1800"/>
              </a:spcBef>
            </a:pPr>
            <a:r>
              <a:rPr lang="en-US" dirty="0">
                <a:latin typeface="Arial" charset="0"/>
                <a:cs typeface="Arial" charset="0"/>
              </a:rPr>
              <a:t>On vessels less than 20 feet in length without a capacity plate:</a:t>
            </a:r>
          </a:p>
        </p:txBody>
      </p:sp>
      <p:sp>
        <p:nvSpPr>
          <p:cNvPr id="72708" name="Rectangle 3"/>
          <p:cNvSpPr>
            <a:spLocks noChangeArrowheads="1"/>
          </p:cNvSpPr>
          <p:nvPr/>
        </p:nvSpPr>
        <p:spPr bwMode="auto">
          <a:xfrm>
            <a:off x="1143000" y="4876800"/>
            <a:ext cx="6608763" cy="400050"/>
          </a:xfrm>
          <a:prstGeom prst="rect">
            <a:avLst/>
          </a:prstGeom>
          <a:noFill/>
          <a:ln w="9525">
            <a:noFill/>
            <a:miter lim="800000"/>
            <a:headEnd/>
            <a:tailEnd/>
          </a:ln>
        </p:spPr>
        <p:txBody>
          <a:bodyPr>
            <a:spAutoFit/>
          </a:bodyPr>
          <a:lstStyle/>
          <a:p>
            <a:r>
              <a:rPr lang="en-US" sz="2000" dirty="0"/>
              <a:t>Number of people = </a:t>
            </a:r>
            <a:r>
              <a:rPr lang="en-US" sz="2000" u="sng" dirty="0"/>
              <a:t>vessel length (ft.) X vessel width (ft.) </a:t>
            </a:r>
            <a:endParaRPr lang="en-US" sz="2000" dirty="0"/>
          </a:p>
        </p:txBody>
      </p:sp>
      <p:sp>
        <p:nvSpPr>
          <p:cNvPr id="72709" name="Rectangle 4"/>
          <p:cNvSpPr>
            <a:spLocks noChangeArrowheads="1"/>
          </p:cNvSpPr>
          <p:nvPr/>
        </p:nvSpPr>
        <p:spPr bwMode="auto">
          <a:xfrm>
            <a:off x="5278438" y="5162550"/>
            <a:ext cx="520700" cy="400050"/>
          </a:xfrm>
          <a:prstGeom prst="rect">
            <a:avLst/>
          </a:prstGeom>
          <a:noFill/>
          <a:ln w="9525">
            <a:noFill/>
            <a:miter lim="800000"/>
            <a:headEnd/>
            <a:tailEnd/>
          </a:ln>
        </p:spPr>
        <p:txBody>
          <a:bodyPr>
            <a:spAutoFit/>
          </a:bodyPr>
          <a:lstStyle/>
          <a:p>
            <a:r>
              <a:rPr lang="en-US" sz="2000" dirty="0"/>
              <a:t>15</a:t>
            </a:r>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2896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371600"/>
          </a:xfrm>
        </p:spPr>
        <p:txBody>
          <a:bodyPr/>
          <a:lstStyle/>
          <a:p>
            <a:pPr eaLnBrk="1" hangingPunct="1"/>
            <a:r>
              <a:rPr lang="en-US" dirty="0"/>
              <a:t>Boat Capacity</a:t>
            </a:r>
            <a:endParaRPr lang="en-US" sz="2400" dirty="0"/>
          </a:p>
        </p:txBody>
      </p:sp>
      <p:sp>
        <p:nvSpPr>
          <p:cNvPr id="6" name="Rectangle 3"/>
          <p:cNvSpPr>
            <a:spLocks noGrp="1" noChangeArrowheads="1"/>
          </p:cNvSpPr>
          <p:nvPr>
            <p:ph idx="1"/>
          </p:nvPr>
        </p:nvSpPr>
        <p:spPr>
          <a:xfrm>
            <a:off x="533400" y="2819400"/>
            <a:ext cx="8229600" cy="2655887"/>
          </a:xfrm>
        </p:spPr>
        <p:txBody>
          <a:bodyPr/>
          <a:lstStyle/>
          <a:p>
            <a:pPr marL="0" indent="0" eaLnBrk="1" hangingPunct="1">
              <a:buClr>
                <a:srgbClr val="38FF38"/>
              </a:buClr>
              <a:buFont typeface="Wingdings" pitchFamily="2" charset="2"/>
              <a:buNone/>
            </a:pPr>
            <a:r>
              <a:rPr lang="en-US" sz="2200" dirty="0">
                <a:latin typeface="Arial" charset="0"/>
                <a:cs typeface="Arial" charset="0"/>
              </a:rPr>
              <a:t>Number of people = </a:t>
            </a:r>
            <a:r>
              <a:rPr lang="en-US" sz="2200" u="sng" dirty="0">
                <a:latin typeface="Arial" charset="0"/>
                <a:cs typeface="Arial" charset="0"/>
              </a:rPr>
              <a:t>18 feet long X 6 feet wide</a:t>
            </a:r>
            <a:r>
              <a:rPr lang="en-US" sz="2200" dirty="0">
                <a:latin typeface="Arial" charset="0"/>
                <a:cs typeface="Arial" charset="0"/>
              </a:rPr>
              <a:t>		</a:t>
            </a:r>
          </a:p>
          <a:p>
            <a:pPr marL="0" indent="0" eaLnBrk="1" hangingPunct="1">
              <a:spcBef>
                <a:spcPts val="1800"/>
              </a:spcBef>
              <a:buClr>
                <a:srgbClr val="38FF38"/>
              </a:buClr>
              <a:buFont typeface="Wingdings" pitchFamily="2" charset="2"/>
              <a:buNone/>
            </a:pPr>
            <a:r>
              <a:rPr lang="en-US" sz="2200" dirty="0">
                <a:latin typeface="Arial" charset="0"/>
                <a:cs typeface="Arial" charset="0"/>
              </a:rPr>
              <a:t>Number of people = </a:t>
            </a:r>
            <a:r>
              <a:rPr lang="en-US" sz="2200" u="sng" dirty="0">
                <a:latin typeface="Arial" charset="0"/>
                <a:cs typeface="Arial" charset="0"/>
              </a:rPr>
              <a:t>108</a:t>
            </a:r>
          </a:p>
          <a:p>
            <a:pPr marL="0" indent="0" eaLnBrk="1" hangingPunct="1">
              <a:spcBef>
                <a:spcPct val="0"/>
              </a:spcBef>
              <a:buClr>
                <a:srgbClr val="38FF38"/>
              </a:buClr>
              <a:buFont typeface="Wingdings" pitchFamily="2" charset="2"/>
              <a:buNone/>
            </a:pPr>
            <a:r>
              <a:rPr lang="en-US" sz="2200" dirty="0">
                <a:latin typeface="Arial" charset="0"/>
                <a:cs typeface="Arial" charset="0"/>
              </a:rPr>
              <a:t>	</a:t>
            </a:r>
          </a:p>
          <a:p>
            <a:pPr marL="0" indent="0" eaLnBrk="1" hangingPunct="1">
              <a:spcBef>
                <a:spcPct val="0"/>
              </a:spcBef>
              <a:buClr>
                <a:srgbClr val="38FF38"/>
              </a:buClr>
              <a:buFont typeface="Wingdings" pitchFamily="2" charset="2"/>
              <a:buNone/>
            </a:pPr>
            <a:endParaRPr lang="en-US" sz="2200" dirty="0">
              <a:latin typeface="Arial" charset="0"/>
              <a:cs typeface="Arial" charset="0"/>
            </a:endParaRPr>
          </a:p>
          <a:p>
            <a:pPr marL="0" indent="0" eaLnBrk="1" hangingPunct="1">
              <a:spcBef>
                <a:spcPct val="0"/>
              </a:spcBef>
              <a:buClr>
                <a:srgbClr val="38FF38"/>
              </a:buClr>
              <a:buFont typeface="Wingdings" pitchFamily="2" charset="2"/>
              <a:buNone/>
            </a:pPr>
            <a:endParaRPr lang="en-US" sz="2200" dirty="0">
              <a:latin typeface="Arial" charset="0"/>
              <a:cs typeface="Arial" charset="0"/>
            </a:endParaRPr>
          </a:p>
          <a:p>
            <a:pPr marL="0" indent="0" eaLnBrk="1" hangingPunct="1">
              <a:spcBef>
                <a:spcPct val="0"/>
              </a:spcBef>
              <a:buClr>
                <a:srgbClr val="38FF38"/>
              </a:buClr>
              <a:buFont typeface="Wingdings" pitchFamily="2" charset="2"/>
              <a:buNone/>
            </a:pPr>
            <a:r>
              <a:rPr lang="en-US" sz="2200" dirty="0">
                <a:latin typeface="Arial" charset="0"/>
                <a:cs typeface="Arial" charset="0"/>
              </a:rPr>
              <a:t>Number of people = 7.2</a:t>
            </a:r>
            <a:endParaRPr lang="en-US" sz="2000" dirty="0">
              <a:latin typeface="Arial" charset="0"/>
              <a:cs typeface="Arial" charset="0"/>
            </a:endParaRPr>
          </a:p>
          <a:p>
            <a:pPr marL="0" indent="0" eaLnBrk="1" hangingPunct="1">
              <a:spcBef>
                <a:spcPct val="0"/>
              </a:spcBef>
              <a:buClr>
                <a:srgbClr val="38FF38"/>
              </a:buClr>
              <a:buNone/>
            </a:pPr>
            <a:r>
              <a:rPr lang="en-US" sz="2200" dirty="0">
                <a:latin typeface="Arial" charset="0"/>
                <a:cs typeface="Arial" charset="0"/>
              </a:rPr>
              <a:t>     (no more than 7 people on board)  </a:t>
            </a:r>
          </a:p>
        </p:txBody>
      </p:sp>
      <p:sp>
        <p:nvSpPr>
          <p:cNvPr id="10" name="Rectangle 9"/>
          <p:cNvSpPr>
            <a:spLocks noChangeArrowheads="1"/>
          </p:cNvSpPr>
          <p:nvPr/>
        </p:nvSpPr>
        <p:spPr bwMode="auto">
          <a:xfrm>
            <a:off x="3276600" y="3810000"/>
            <a:ext cx="498475" cy="430213"/>
          </a:xfrm>
          <a:prstGeom prst="rect">
            <a:avLst/>
          </a:prstGeom>
          <a:noFill/>
          <a:ln w="9525">
            <a:noFill/>
            <a:miter lim="800000"/>
            <a:headEnd/>
            <a:tailEnd/>
          </a:ln>
        </p:spPr>
        <p:txBody>
          <a:bodyPr>
            <a:spAutoFit/>
          </a:bodyPr>
          <a:lstStyle/>
          <a:p>
            <a:r>
              <a:rPr lang="en-US" sz="2200" dirty="0">
                <a:solidFill>
                  <a:srgbClr val="000000"/>
                </a:solidFill>
              </a:rPr>
              <a:t>15</a:t>
            </a:r>
          </a:p>
        </p:txBody>
      </p:sp>
      <p:cxnSp>
        <p:nvCxnSpPr>
          <p:cNvPr id="75782" name="Straight Connector 7"/>
          <p:cNvCxnSpPr>
            <a:cxnSpLocks noChangeShapeType="1"/>
          </p:cNvCxnSpPr>
          <p:nvPr/>
        </p:nvCxnSpPr>
        <p:spPr bwMode="auto">
          <a:xfrm>
            <a:off x="228600" y="2514600"/>
            <a:ext cx="7772400" cy="0"/>
          </a:xfrm>
          <a:prstGeom prst="line">
            <a:avLst/>
          </a:prstGeom>
          <a:noFill/>
          <a:ln w="9525" algn="ctr">
            <a:solidFill>
              <a:srgbClr val="000000"/>
            </a:solidFill>
            <a:round/>
            <a:headEnd/>
            <a:tailEnd/>
          </a:ln>
        </p:spPr>
      </p:cxnSp>
      <p:sp>
        <p:nvSpPr>
          <p:cNvPr id="75783" name="TextBox 13"/>
          <p:cNvSpPr txBox="1">
            <a:spLocks noChangeArrowheads="1"/>
          </p:cNvSpPr>
          <p:nvPr/>
        </p:nvSpPr>
        <p:spPr bwMode="auto">
          <a:xfrm>
            <a:off x="457200" y="1295400"/>
            <a:ext cx="7839075" cy="1600438"/>
          </a:xfrm>
          <a:prstGeom prst="rect">
            <a:avLst/>
          </a:prstGeom>
          <a:noFill/>
          <a:ln w="9525">
            <a:noFill/>
            <a:miter lim="800000"/>
            <a:headEnd/>
            <a:tailEnd/>
          </a:ln>
        </p:spPr>
        <p:txBody>
          <a:bodyPr>
            <a:spAutoFit/>
          </a:bodyPr>
          <a:lstStyle/>
          <a:p>
            <a:pPr fontAlgn="t">
              <a:spcAft>
                <a:spcPts val="600"/>
              </a:spcAft>
            </a:pPr>
            <a:r>
              <a:rPr lang="en-US" sz="2500" dirty="0">
                <a:solidFill>
                  <a:srgbClr val="000000"/>
                </a:solidFill>
                <a:latin typeface="Arial Black" pitchFamily="34" charset="0"/>
              </a:rPr>
              <a:t>Example:</a:t>
            </a:r>
          </a:p>
          <a:p>
            <a:pPr fontAlgn="t"/>
            <a:r>
              <a:rPr lang="en-US" sz="2500" dirty="0">
                <a:solidFill>
                  <a:srgbClr val="000000"/>
                </a:solidFill>
              </a:rPr>
              <a:t>Vessel Length: 18 feet</a:t>
            </a:r>
          </a:p>
          <a:p>
            <a:pPr fontAlgn="t"/>
            <a:r>
              <a:rPr lang="en-US" sz="2500" dirty="0">
                <a:solidFill>
                  <a:srgbClr val="000000"/>
                </a:solidFill>
              </a:rPr>
              <a:t>Vessel Width: 6 feet</a:t>
            </a:r>
          </a:p>
          <a:p>
            <a:endParaRPr lang="en-US" dirty="0">
              <a:solidFill>
                <a:srgbClr val="000000"/>
              </a:solidFill>
            </a:endParaRPr>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0943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a:xfrm>
            <a:off x="0" y="0"/>
            <a:ext cx="9144000" cy="1371600"/>
          </a:xfrm>
        </p:spPr>
        <p:txBody>
          <a:bodyPr/>
          <a:lstStyle/>
          <a:p>
            <a:r>
              <a:rPr lang="en-US" dirty="0"/>
              <a:t>File a Float Plan</a:t>
            </a:r>
          </a:p>
        </p:txBody>
      </p:sp>
      <p:sp>
        <p:nvSpPr>
          <p:cNvPr id="74755" name="Content Placeholder 6"/>
          <p:cNvSpPr>
            <a:spLocks noGrp="1"/>
          </p:cNvSpPr>
          <p:nvPr>
            <p:ph idx="1"/>
          </p:nvPr>
        </p:nvSpPr>
        <p:spPr>
          <a:xfrm>
            <a:off x="457200" y="1600201"/>
            <a:ext cx="6172200" cy="3657600"/>
          </a:xfrm>
        </p:spPr>
        <p:txBody>
          <a:bodyPr/>
          <a:lstStyle/>
          <a:p>
            <a:r>
              <a:rPr lang="en-US" dirty="0">
                <a:latin typeface="Arial" charset="0"/>
                <a:cs typeface="Arial" charset="0"/>
              </a:rPr>
              <a:t>For short outings, inform a responsible person of:</a:t>
            </a:r>
          </a:p>
          <a:p>
            <a:pPr lvl="1"/>
            <a:r>
              <a:rPr lang="en-US" dirty="0">
                <a:latin typeface="Arial" charset="0"/>
                <a:cs typeface="Arial" charset="0"/>
              </a:rPr>
              <a:t>WHERE you are boating </a:t>
            </a:r>
          </a:p>
          <a:p>
            <a:pPr lvl="1"/>
            <a:r>
              <a:rPr lang="en-US" dirty="0">
                <a:latin typeface="Arial" charset="0"/>
                <a:cs typeface="Arial" charset="0"/>
              </a:rPr>
              <a:t>WHEN you are returning</a:t>
            </a:r>
          </a:p>
          <a:p>
            <a:pPr lvl="1"/>
            <a:r>
              <a:rPr lang="en-US" dirty="0">
                <a:latin typeface="Arial" charset="0"/>
                <a:cs typeface="Arial" charset="0"/>
              </a:rPr>
              <a:t>WHO to call</a:t>
            </a:r>
          </a:p>
        </p:txBody>
      </p:sp>
      <p:pic>
        <p:nvPicPr>
          <p:cNvPr id="74756" name="Picture 5" descr="phon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3600" y="1497013"/>
            <a:ext cx="2330450" cy="4446587"/>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7423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0"/>
            <a:ext cx="9144000" cy="1371600"/>
          </a:xfrm>
        </p:spPr>
        <p:txBody>
          <a:bodyPr/>
          <a:lstStyle/>
          <a:p>
            <a:r>
              <a:rPr lang="en-US" dirty="0"/>
              <a:t>File a Float Plan</a:t>
            </a:r>
          </a:p>
        </p:txBody>
      </p:sp>
      <p:sp>
        <p:nvSpPr>
          <p:cNvPr id="75779" name="Content Placeholder 3"/>
          <p:cNvSpPr>
            <a:spLocks noGrp="1"/>
          </p:cNvSpPr>
          <p:nvPr>
            <p:ph idx="1"/>
          </p:nvPr>
        </p:nvSpPr>
        <p:spPr>
          <a:xfrm>
            <a:off x="457200" y="1600200"/>
            <a:ext cx="7772400" cy="4525963"/>
          </a:xfrm>
        </p:spPr>
        <p:txBody>
          <a:bodyPr/>
          <a:lstStyle/>
          <a:p>
            <a:r>
              <a:rPr lang="en-US" dirty="0">
                <a:latin typeface="Arial" charset="0"/>
                <a:cs typeface="Arial" charset="0"/>
              </a:rPr>
              <a:t>For extended outings, include:</a:t>
            </a:r>
          </a:p>
          <a:p>
            <a:pPr lvl="1"/>
            <a:r>
              <a:rPr lang="en-US" dirty="0">
                <a:latin typeface="Arial" charset="0"/>
                <a:cs typeface="Arial" charset="0"/>
              </a:rPr>
              <a:t>WHO is going</a:t>
            </a:r>
          </a:p>
          <a:p>
            <a:pPr lvl="1"/>
            <a:r>
              <a:rPr lang="en-US" dirty="0">
                <a:latin typeface="Arial" charset="0"/>
                <a:cs typeface="Arial" charset="0"/>
              </a:rPr>
              <a:t>WHERE you are going</a:t>
            </a:r>
          </a:p>
          <a:p>
            <a:pPr lvl="1"/>
            <a:r>
              <a:rPr lang="en-US" dirty="0">
                <a:latin typeface="Arial" charset="0"/>
                <a:cs typeface="Arial" charset="0"/>
              </a:rPr>
              <a:t>WHAT boat you are in</a:t>
            </a:r>
          </a:p>
          <a:p>
            <a:pPr lvl="1"/>
            <a:r>
              <a:rPr lang="en-US" dirty="0">
                <a:latin typeface="Arial" charset="0"/>
                <a:cs typeface="Arial" charset="0"/>
              </a:rPr>
              <a:t>WHEN you are leaving and returning</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14655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9144000" cy="914400"/>
          </a:xfrm>
        </p:spPr>
        <p:txBody>
          <a:bodyPr/>
          <a:lstStyle/>
          <a:p>
            <a:r>
              <a:rPr lang="en-US" dirty="0"/>
              <a:t>File a Float Plan</a:t>
            </a:r>
          </a:p>
        </p:txBody>
      </p:sp>
      <p:pic>
        <p:nvPicPr>
          <p:cNvPr id="78851"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743200" y="1219200"/>
            <a:ext cx="3602678" cy="4679242"/>
          </a:xfrm>
          <a:prstGeom prst="rect">
            <a:avLst/>
          </a:prstGeom>
          <a:ln w="3175">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6"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425237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14144</TotalTime>
  <Words>2505</Words>
  <Application>Microsoft Macintosh PowerPoint</Application>
  <PresentationFormat>On-screen Show (4:3)</PresentationFormat>
  <Paragraphs>345</Paragraphs>
  <Slides>42</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AppleColorEmoji</vt:lpstr>
      <vt:lpstr>Arial</vt:lpstr>
      <vt:lpstr>Arial Black</vt:lpstr>
      <vt:lpstr>Calibri</vt:lpstr>
      <vt:lpstr>Courier New</vt:lpstr>
      <vt:lpstr>Tahoma</vt:lpstr>
      <vt:lpstr>Times New Roman</vt:lpstr>
      <vt:lpstr>Wingdings</vt:lpstr>
      <vt:lpstr>Office Theme</vt:lpstr>
      <vt:lpstr>title page</vt:lpstr>
      <vt:lpstr> Chapter 2 </vt:lpstr>
      <vt:lpstr>Key Topics</vt:lpstr>
      <vt:lpstr>Objectives</vt:lpstr>
      <vt:lpstr>Boat Capacity</vt:lpstr>
      <vt:lpstr>Boat Capacity</vt:lpstr>
      <vt:lpstr>Boat Capacity</vt:lpstr>
      <vt:lpstr>File a Float Plan</vt:lpstr>
      <vt:lpstr>File a Float Plan</vt:lpstr>
      <vt:lpstr>File a Float Plan</vt:lpstr>
      <vt:lpstr>Fuel Your Vessel…Safely</vt:lpstr>
      <vt:lpstr>Fuel Your Vessel…Safely</vt:lpstr>
      <vt:lpstr>Fuel Your Vessel…Safely</vt:lpstr>
      <vt:lpstr>Fuel Your Vessel…Safely</vt:lpstr>
      <vt:lpstr>Fuel Your Vessel…Safely</vt:lpstr>
      <vt:lpstr>Fuel Selector Switch on a PWC</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Trailering Your Vessel</vt:lpstr>
      <vt:lpstr>Vessel Maintenance</vt:lpstr>
      <vt:lpstr>Engine Maintenance</vt:lpstr>
      <vt:lpstr>Preventing Theft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Greg Fonzeno</cp:lastModifiedBy>
  <cp:revision>1199</cp:revision>
  <dcterms:created xsi:type="dcterms:W3CDTF">2010-11-03T21:16:10Z</dcterms:created>
  <dcterms:modified xsi:type="dcterms:W3CDTF">2021-07-18T21:52:17Z</dcterms:modified>
</cp:coreProperties>
</file>